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4"/>
    <p:sldMasterId id="2147483655" r:id="rId5"/>
  </p:sldMasterIdLst>
  <p:sldIdLst>
    <p:sldId id="256" r:id="rId6"/>
    <p:sldId id="257" r:id="rId7"/>
    <p:sldId id="258" r:id="rId8"/>
    <p:sldId id="261" r:id="rId9"/>
    <p:sldId id="262" r:id="rId10"/>
    <p:sldId id="263" r:id="rId11"/>
    <p:sldId id="264" r:id="rId12"/>
    <p:sldId id="265" r:id="rId13"/>
    <p:sldId id="269" r:id="rId14"/>
    <p:sldId id="270" r:id="rId15"/>
    <p:sldId id="271" r:id="rId16"/>
    <p:sldId id="272" r:id="rId17"/>
    <p:sldId id="267" r:id="rId18"/>
    <p:sldId id="266"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864300"/>
    <a:srgbClr val="CB9661"/>
    <a:srgbClr val="A25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396" y="-72"/>
      </p:cViewPr>
      <p:guideLst>
        <p:guide orient="horz" pos="2160"/>
        <p:guide pos="2880"/>
      </p:guideLst>
    </p:cSldViewPr>
  </p:slideViewPr>
  <p:notesTextViewPr>
    <p:cViewPr>
      <p:scale>
        <a:sx n="1" d="1"/>
        <a:sy n="1" d="1"/>
      </p:scale>
      <p:origin x="0" y="0"/>
    </p:cViewPr>
  </p:notesTextViewPr>
  <p:sorterViewPr>
    <p:cViewPr>
      <p:scale>
        <a:sx n="100" d="100"/>
        <a:sy n="100" d="100"/>
      </p:scale>
      <p:origin x="0" y="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frm=1&amp;source=images&amp;cd=&amp;cad=rja&amp;docid=pxtRyy0WLzv1_M&amp;tbnid=_lXV2jejGSwEAM:&amp;ved=0CAUQjRw&amp;url=http://www.partydelights.co.uk/product_detail.asp?ProductID%3DDECO338&amp;ei=_TQ2UpTHBZKc8wTm5oCoDg&amp;bvm=bv.52164340,d.eWU&amp;psig=AFQjCNFsKUkpO_UXlOUkFllMnfAZKakfIQ&amp;ust=1379370573853293"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ster">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Rounded Rectangle 8"/>
          <p:cNvSpPr/>
          <p:nvPr userDrawn="1"/>
        </p:nvSpPr>
        <p:spPr>
          <a:xfrm>
            <a:off x="762000" y="1908717"/>
            <a:ext cx="7696200" cy="4572000"/>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lowchart: Connector 1"/>
          <p:cNvSpPr/>
          <p:nvPr userDrawn="1"/>
        </p:nvSpPr>
        <p:spPr>
          <a:xfrm>
            <a:off x="152400" y="3276600"/>
            <a:ext cx="304800" cy="3048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Connector 5"/>
          <p:cNvSpPr/>
          <p:nvPr userDrawn="1"/>
        </p:nvSpPr>
        <p:spPr>
          <a:xfrm>
            <a:off x="8950713" y="5181600"/>
            <a:ext cx="304800" cy="3048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userDrawn="1"/>
        </p:nvSpPr>
        <p:spPr>
          <a:xfrm>
            <a:off x="8534400" y="4042317"/>
            <a:ext cx="304800" cy="304800"/>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userDrawn="1"/>
        </p:nvSpPr>
        <p:spPr>
          <a:xfrm>
            <a:off x="8787161" y="2477429"/>
            <a:ext cx="304800" cy="3048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userDrawn="1"/>
        </p:nvSpPr>
        <p:spPr>
          <a:xfrm>
            <a:off x="8382000" y="123358"/>
            <a:ext cx="304800" cy="304800"/>
          </a:xfrm>
          <a:prstGeom prst="flowChartConnec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userDrawn="1"/>
        </p:nvSpPr>
        <p:spPr>
          <a:xfrm>
            <a:off x="5943600" y="112789"/>
            <a:ext cx="304800" cy="304800"/>
          </a:xfrm>
          <a:prstGeom prst="flowChartConnector">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
        <p:nvSpPr>
          <p:cNvPr id="13" name="Flowchart: Connector 12"/>
          <p:cNvSpPr/>
          <p:nvPr userDrawn="1"/>
        </p:nvSpPr>
        <p:spPr>
          <a:xfrm>
            <a:off x="7848600" y="749119"/>
            <a:ext cx="304800" cy="304800"/>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20000"/>
                  <a:lumOff val="80000"/>
                </a:schemeClr>
              </a:solidFill>
            </a:endParaRPr>
          </a:p>
        </p:txBody>
      </p:sp>
      <p:sp>
        <p:nvSpPr>
          <p:cNvPr id="14" name="Flowchart: Connector 13"/>
          <p:cNvSpPr/>
          <p:nvPr userDrawn="1"/>
        </p:nvSpPr>
        <p:spPr>
          <a:xfrm>
            <a:off x="185854" y="6480717"/>
            <a:ext cx="304800" cy="3048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userDrawn="1"/>
        </p:nvSpPr>
        <p:spPr>
          <a:xfrm>
            <a:off x="92927" y="110931"/>
            <a:ext cx="304800" cy="304800"/>
          </a:xfrm>
          <a:prstGeom prst="flowChartConnector">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userDrawn="1"/>
        </p:nvSpPr>
        <p:spPr>
          <a:xfrm>
            <a:off x="1901980" y="110931"/>
            <a:ext cx="304800" cy="304800"/>
          </a:xfrm>
          <a:prstGeom prst="flowChartConnec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userDrawn="1"/>
        </p:nvSpPr>
        <p:spPr>
          <a:xfrm>
            <a:off x="7391400" y="1505530"/>
            <a:ext cx="304800" cy="304800"/>
          </a:xfrm>
          <a:prstGeom prst="flowChartConnector">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userDrawn="1"/>
        </p:nvSpPr>
        <p:spPr>
          <a:xfrm>
            <a:off x="395099" y="749119"/>
            <a:ext cx="304800" cy="3048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userDrawn="1"/>
        </p:nvSpPr>
        <p:spPr>
          <a:xfrm>
            <a:off x="440473" y="5757746"/>
            <a:ext cx="304800" cy="3048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userDrawn="1"/>
        </p:nvSpPr>
        <p:spPr>
          <a:xfrm>
            <a:off x="185854" y="4347117"/>
            <a:ext cx="304800" cy="304800"/>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p:cNvSpPr/>
          <p:nvPr userDrawn="1"/>
        </p:nvSpPr>
        <p:spPr>
          <a:xfrm>
            <a:off x="8305800" y="6482576"/>
            <a:ext cx="304800" cy="3048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userDrawn="1"/>
        </p:nvSpPr>
        <p:spPr>
          <a:xfrm>
            <a:off x="4305300" y="263331"/>
            <a:ext cx="304800" cy="3048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userDrawn="1"/>
        </p:nvSpPr>
        <p:spPr>
          <a:xfrm>
            <a:off x="8686800" y="1200730"/>
            <a:ext cx="304800" cy="3048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p:cNvSpPr/>
          <p:nvPr userDrawn="1"/>
        </p:nvSpPr>
        <p:spPr>
          <a:xfrm>
            <a:off x="1656679" y="907197"/>
            <a:ext cx="304800" cy="3048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p:cNvSpPr/>
          <p:nvPr userDrawn="1"/>
        </p:nvSpPr>
        <p:spPr>
          <a:xfrm>
            <a:off x="6477000" y="6488151"/>
            <a:ext cx="304800" cy="304800"/>
          </a:xfrm>
          <a:prstGeom prst="flowChartConnector">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p:cNvSpPr/>
          <p:nvPr userDrawn="1"/>
        </p:nvSpPr>
        <p:spPr>
          <a:xfrm>
            <a:off x="3810000" y="6633117"/>
            <a:ext cx="304800" cy="304800"/>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http://www.partydelights.co.uk/images/fifties/fifties-rock-and-roll-record-coasters-DECO338.JPG">
            <a:hlinkClick r:id="rId2"/>
          </p:cNvPr>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1182260"/>
            <a:ext cx="1615858" cy="1610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292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2795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4047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Master">
    <p:bg>
      <p:bgPr>
        <a:solidFill>
          <a:srgbClr val="864300"/>
        </a:solidFill>
        <a:effectLst/>
      </p:bgPr>
    </p:bg>
    <p:spTree>
      <p:nvGrpSpPr>
        <p:cNvPr id="1" name=""/>
        <p:cNvGrpSpPr/>
        <p:nvPr/>
      </p:nvGrpSpPr>
      <p:grpSpPr>
        <a:xfrm>
          <a:off x="0" y="0"/>
          <a:ext cx="0" cy="0"/>
          <a:chOff x="0" y="0"/>
          <a:chExt cx="0" cy="0"/>
        </a:xfrm>
      </p:grpSpPr>
      <p:sp>
        <p:nvSpPr>
          <p:cNvPr id="8" name="TextBox 7"/>
          <p:cNvSpPr txBox="1"/>
          <p:nvPr userDrawn="1"/>
        </p:nvSpPr>
        <p:spPr>
          <a:xfrm>
            <a:off x="2057400" y="533400"/>
            <a:ext cx="4724400" cy="830997"/>
          </a:xfrm>
          <a:prstGeom prst="rect">
            <a:avLst/>
          </a:prstGeom>
          <a:noFill/>
        </p:spPr>
        <p:txBody>
          <a:bodyPr wrap="square" rtlCol="0">
            <a:spAutoFit/>
          </a:bodyPr>
          <a:lstStyle/>
          <a:p>
            <a:r>
              <a:rPr lang="en-US" sz="4800" b="1" dirty="0" smtClean="0">
                <a:solidFill>
                  <a:schemeClr val="tx2">
                    <a:lumMod val="60000"/>
                    <a:lumOff val="40000"/>
                  </a:schemeClr>
                </a:solidFill>
                <a:latin typeface="Comic Sans MS" pitchFamily="66" charset="0"/>
              </a:rPr>
              <a:t>Title</a:t>
            </a:r>
            <a:endParaRPr lang="en-US" sz="4800" b="1" dirty="0">
              <a:solidFill>
                <a:schemeClr val="tx2">
                  <a:lumMod val="60000"/>
                  <a:lumOff val="40000"/>
                </a:schemeClr>
              </a:solidFill>
              <a:latin typeface="Comic Sans MS" pitchFamily="66" charset="0"/>
            </a:endParaRPr>
          </a:p>
        </p:txBody>
      </p:sp>
      <p:sp>
        <p:nvSpPr>
          <p:cNvPr id="9" name="Rounded Rectangle 8"/>
          <p:cNvSpPr/>
          <p:nvPr userDrawn="1"/>
        </p:nvSpPr>
        <p:spPr>
          <a:xfrm>
            <a:off x="762000" y="1908717"/>
            <a:ext cx="7696200" cy="4572000"/>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mrsbrighamsclassroom.org/chOriginal/CustomImage/1b_CustomColorScheme_t11.jpg?id=131206466032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415731"/>
            <a:ext cx="1400175" cy="124777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Flowchart: Connector 1"/>
          <p:cNvSpPr/>
          <p:nvPr userDrawn="1"/>
        </p:nvSpPr>
        <p:spPr>
          <a:xfrm>
            <a:off x="152400" y="3276600"/>
            <a:ext cx="304800" cy="304800"/>
          </a:xfrm>
          <a:prstGeom prst="flowChartConnector">
            <a:avLst/>
          </a:prstGeom>
          <a:solidFill>
            <a:srgbClr val="CB9661"/>
          </a:solidFill>
          <a:ln>
            <a:solidFill>
              <a:srgbClr val="CB9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Connector 5"/>
          <p:cNvSpPr/>
          <p:nvPr userDrawn="1"/>
        </p:nvSpPr>
        <p:spPr>
          <a:xfrm>
            <a:off x="8950713" y="518160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userDrawn="1"/>
        </p:nvSpPr>
        <p:spPr>
          <a:xfrm>
            <a:off x="8534400" y="4042317"/>
            <a:ext cx="304800" cy="304800"/>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userDrawn="1"/>
        </p:nvSpPr>
        <p:spPr>
          <a:xfrm>
            <a:off x="8787161" y="2477429"/>
            <a:ext cx="304800" cy="304800"/>
          </a:xfrm>
          <a:prstGeom prst="flowChartConnector">
            <a:avLst/>
          </a:prstGeom>
          <a:solidFill>
            <a:srgbClr val="CB9661"/>
          </a:solidFill>
          <a:ln>
            <a:solidFill>
              <a:srgbClr val="CB9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userDrawn="1"/>
        </p:nvSpPr>
        <p:spPr>
          <a:xfrm>
            <a:off x="8382000" y="123358"/>
            <a:ext cx="304800" cy="304800"/>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userDrawn="1"/>
        </p:nvSpPr>
        <p:spPr>
          <a:xfrm>
            <a:off x="5943600" y="112789"/>
            <a:ext cx="304800" cy="304800"/>
          </a:xfrm>
          <a:prstGeom prst="flowChartConnector">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
        <p:nvSpPr>
          <p:cNvPr id="13" name="Flowchart: Connector 12"/>
          <p:cNvSpPr/>
          <p:nvPr userDrawn="1"/>
        </p:nvSpPr>
        <p:spPr>
          <a:xfrm>
            <a:off x="4114800" y="1505530"/>
            <a:ext cx="304800" cy="304800"/>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20000"/>
                  <a:lumOff val="80000"/>
                </a:schemeClr>
              </a:solidFill>
            </a:endParaRPr>
          </a:p>
        </p:txBody>
      </p:sp>
      <p:sp>
        <p:nvSpPr>
          <p:cNvPr id="14" name="Flowchart: Connector 13"/>
          <p:cNvSpPr/>
          <p:nvPr userDrawn="1"/>
        </p:nvSpPr>
        <p:spPr>
          <a:xfrm>
            <a:off x="185854" y="6480717"/>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userDrawn="1"/>
        </p:nvSpPr>
        <p:spPr>
          <a:xfrm>
            <a:off x="92927" y="110931"/>
            <a:ext cx="304800" cy="304800"/>
          </a:xfrm>
          <a:prstGeom prst="flowChartConnector">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userDrawn="1"/>
        </p:nvSpPr>
        <p:spPr>
          <a:xfrm>
            <a:off x="1901980" y="110931"/>
            <a:ext cx="304800" cy="304800"/>
          </a:xfrm>
          <a:prstGeom prst="flowChartConnector">
            <a:avLst/>
          </a:prstGeom>
          <a:solidFill>
            <a:srgbClr val="CB9661"/>
          </a:solidFill>
          <a:ln>
            <a:solidFill>
              <a:srgbClr val="CB9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userDrawn="1"/>
        </p:nvSpPr>
        <p:spPr>
          <a:xfrm>
            <a:off x="6629400" y="1211997"/>
            <a:ext cx="304800" cy="304800"/>
          </a:xfrm>
          <a:prstGeom prst="flowChartConnector">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userDrawn="1"/>
        </p:nvSpPr>
        <p:spPr>
          <a:xfrm>
            <a:off x="288073" y="1663506"/>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userDrawn="1"/>
        </p:nvSpPr>
        <p:spPr>
          <a:xfrm>
            <a:off x="440473" y="5757746"/>
            <a:ext cx="304800" cy="304800"/>
          </a:xfrm>
          <a:prstGeom prst="flowChartConnector">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userDrawn="1"/>
        </p:nvSpPr>
        <p:spPr>
          <a:xfrm>
            <a:off x="0" y="4746702"/>
            <a:ext cx="304800" cy="304800"/>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p:cNvSpPr/>
          <p:nvPr userDrawn="1"/>
        </p:nvSpPr>
        <p:spPr>
          <a:xfrm>
            <a:off x="8305800" y="6482576"/>
            <a:ext cx="304800" cy="304800"/>
          </a:xfrm>
          <a:prstGeom prst="flowChartConnector">
            <a:avLst/>
          </a:prstGeom>
          <a:solidFill>
            <a:srgbClr val="CB9661"/>
          </a:solidFill>
          <a:ln>
            <a:solidFill>
              <a:srgbClr val="CB9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userDrawn="1"/>
        </p:nvSpPr>
        <p:spPr>
          <a:xfrm>
            <a:off x="4305300" y="263331"/>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userDrawn="1"/>
        </p:nvSpPr>
        <p:spPr>
          <a:xfrm>
            <a:off x="8686800" y="120073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p:cNvSpPr/>
          <p:nvPr userDrawn="1"/>
        </p:nvSpPr>
        <p:spPr>
          <a:xfrm>
            <a:off x="1857375" y="6705600"/>
            <a:ext cx="304800" cy="304800"/>
          </a:xfrm>
          <a:prstGeom prst="flowChartConnector">
            <a:avLst/>
          </a:prstGeom>
          <a:solidFill>
            <a:srgbClr val="CB9661"/>
          </a:solidFill>
          <a:ln>
            <a:solidFill>
              <a:srgbClr val="CB9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p:cNvSpPr/>
          <p:nvPr userDrawn="1"/>
        </p:nvSpPr>
        <p:spPr>
          <a:xfrm>
            <a:off x="6477000" y="6488151"/>
            <a:ext cx="304800" cy="304800"/>
          </a:xfrm>
          <a:prstGeom prst="flowChartConnector">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p:cNvSpPr/>
          <p:nvPr userDrawn="1"/>
        </p:nvSpPr>
        <p:spPr>
          <a:xfrm>
            <a:off x="3810000" y="6633117"/>
            <a:ext cx="304800" cy="304800"/>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1825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ster">
    <p:bg>
      <p:bgPr>
        <a:solidFill>
          <a:srgbClr val="864300"/>
        </a:solidFill>
        <a:effectLst/>
      </p:bgPr>
    </p:bg>
    <p:spTree>
      <p:nvGrpSpPr>
        <p:cNvPr id="1" name=""/>
        <p:cNvGrpSpPr/>
        <p:nvPr/>
      </p:nvGrpSpPr>
      <p:grpSpPr>
        <a:xfrm>
          <a:off x="0" y="0"/>
          <a:ext cx="0" cy="0"/>
          <a:chOff x="0" y="0"/>
          <a:chExt cx="0" cy="0"/>
        </a:xfrm>
      </p:grpSpPr>
      <p:sp>
        <p:nvSpPr>
          <p:cNvPr id="8" name="TextBox 7"/>
          <p:cNvSpPr txBox="1"/>
          <p:nvPr userDrawn="1"/>
        </p:nvSpPr>
        <p:spPr>
          <a:xfrm>
            <a:off x="2057400" y="533400"/>
            <a:ext cx="4724400" cy="830997"/>
          </a:xfrm>
          <a:prstGeom prst="rect">
            <a:avLst/>
          </a:prstGeom>
          <a:noFill/>
        </p:spPr>
        <p:txBody>
          <a:bodyPr wrap="square" rtlCol="0">
            <a:spAutoFit/>
          </a:bodyPr>
          <a:lstStyle/>
          <a:p>
            <a:r>
              <a:rPr lang="en-US" sz="4800" b="1" dirty="0" smtClean="0">
                <a:solidFill>
                  <a:schemeClr val="tx2">
                    <a:lumMod val="60000"/>
                    <a:lumOff val="40000"/>
                  </a:schemeClr>
                </a:solidFill>
                <a:latin typeface="Comic Sans MS" pitchFamily="66" charset="0"/>
              </a:rPr>
              <a:t>Title</a:t>
            </a:r>
            <a:endParaRPr lang="en-US" sz="4800" b="1" dirty="0">
              <a:solidFill>
                <a:schemeClr val="tx2">
                  <a:lumMod val="60000"/>
                  <a:lumOff val="40000"/>
                </a:schemeClr>
              </a:solidFill>
              <a:latin typeface="Comic Sans MS" pitchFamily="66" charset="0"/>
            </a:endParaRPr>
          </a:p>
        </p:txBody>
      </p:sp>
      <p:sp>
        <p:nvSpPr>
          <p:cNvPr id="9" name="Rounded Rectangle 8"/>
          <p:cNvSpPr/>
          <p:nvPr userDrawn="1"/>
        </p:nvSpPr>
        <p:spPr>
          <a:xfrm>
            <a:off x="762000" y="1908717"/>
            <a:ext cx="7696200" cy="4572000"/>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mrsbrighamsclassroom.org/chOriginal/CustomImage/1b_CustomColorScheme_t11.jpg?id=131206466032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415731"/>
            <a:ext cx="1400175" cy="124777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Flowchart: Connector 1"/>
          <p:cNvSpPr/>
          <p:nvPr userDrawn="1"/>
        </p:nvSpPr>
        <p:spPr>
          <a:xfrm>
            <a:off x="152400" y="3276600"/>
            <a:ext cx="304800" cy="304800"/>
          </a:xfrm>
          <a:prstGeom prst="flowChartConnector">
            <a:avLst/>
          </a:prstGeom>
          <a:solidFill>
            <a:srgbClr val="CB9661"/>
          </a:solidFill>
          <a:ln>
            <a:solidFill>
              <a:srgbClr val="CB9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Connector 5"/>
          <p:cNvSpPr/>
          <p:nvPr userDrawn="1"/>
        </p:nvSpPr>
        <p:spPr>
          <a:xfrm>
            <a:off x="8950713" y="518160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userDrawn="1"/>
        </p:nvSpPr>
        <p:spPr>
          <a:xfrm>
            <a:off x="8534400" y="4042317"/>
            <a:ext cx="304800" cy="304800"/>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userDrawn="1"/>
        </p:nvSpPr>
        <p:spPr>
          <a:xfrm>
            <a:off x="8787161" y="2477429"/>
            <a:ext cx="304800" cy="304800"/>
          </a:xfrm>
          <a:prstGeom prst="flowChartConnector">
            <a:avLst/>
          </a:prstGeom>
          <a:solidFill>
            <a:srgbClr val="CB9661"/>
          </a:solidFill>
          <a:ln>
            <a:solidFill>
              <a:srgbClr val="CB9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userDrawn="1"/>
        </p:nvSpPr>
        <p:spPr>
          <a:xfrm>
            <a:off x="8382000" y="123358"/>
            <a:ext cx="304800" cy="304800"/>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userDrawn="1"/>
        </p:nvSpPr>
        <p:spPr>
          <a:xfrm>
            <a:off x="5943600" y="112789"/>
            <a:ext cx="304800" cy="304800"/>
          </a:xfrm>
          <a:prstGeom prst="flowChartConnector">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
        <p:nvSpPr>
          <p:cNvPr id="13" name="Flowchart: Connector 12"/>
          <p:cNvSpPr/>
          <p:nvPr userDrawn="1"/>
        </p:nvSpPr>
        <p:spPr>
          <a:xfrm>
            <a:off x="4114800" y="1505530"/>
            <a:ext cx="304800" cy="304800"/>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20000"/>
                  <a:lumOff val="80000"/>
                </a:schemeClr>
              </a:solidFill>
            </a:endParaRPr>
          </a:p>
        </p:txBody>
      </p:sp>
      <p:sp>
        <p:nvSpPr>
          <p:cNvPr id="14" name="Flowchart: Connector 13"/>
          <p:cNvSpPr/>
          <p:nvPr userDrawn="1"/>
        </p:nvSpPr>
        <p:spPr>
          <a:xfrm>
            <a:off x="185854" y="6480717"/>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userDrawn="1"/>
        </p:nvSpPr>
        <p:spPr>
          <a:xfrm>
            <a:off x="92927" y="110931"/>
            <a:ext cx="304800" cy="304800"/>
          </a:xfrm>
          <a:prstGeom prst="flowChartConnector">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userDrawn="1"/>
        </p:nvSpPr>
        <p:spPr>
          <a:xfrm>
            <a:off x="1901980" y="110931"/>
            <a:ext cx="304800" cy="304800"/>
          </a:xfrm>
          <a:prstGeom prst="flowChartConnector">
            <a:avLst/>
          </a:prstGeom>
          <a:solidFill>
            <a:srgbClr val="CB9661"/>
          </a:solidFill>
          <a:ln>
            <a:solidFill>
              <a:srgbClr val="CB9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userDrawn="1"/>
        </p:nvSpPr>
        <p:spPr>
          <a:xfrm>
            <a:off x="6629400" y="1211997"/>
            <a:ext cx="304800" cy="304800"/>
          </a:xfrm>
          <a:prstGeom prst="flowChartConnector">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userDrawn="1"/>
        </p:nvSpPr>
        <p:spPr>
          <a:xfrm>
            <a:off x="288073" y="1663506"/>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userDrawn="1"/>
        </p:nvSpPr>
        <p:spPr>
          <a:xfrm>
            <a:off x="440473" y="5757746"/>
            <a:ext cx="304800" cy="304800"/>
          </a:xfrm>
          <a:prstGeom prst="flowChartConnector">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userDrawn="1"/>
        </p:nvSpPr>
        <p:spPr>
          <a:xfrm>
            <a:off x="0" y="4746702"/>
            <a:ext cx="304800" cy="304800"/>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p:cNvSpPr/>
          <p:nvPr userDrawn="1"/>
        </p:nvSpPr>
        <p:spPr>
          <a:xfrm>
            <a:off x="8305800" y="6482576"/>
            <a:ext cx="304800" cy="304800"/>
          </a:xfrm>
          <a:prstGeom prst="flowChartConnector">
            <a:avLst/>
          </a:prstGeom>
          <a:solidFill>
            <a:srgbClr val="CB9661"/>
          </a:solidFill>
          <a:ln>
            <a:solidFill>
              <a:srgbClr val="CB9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userDrawn="1"/>
        </p:nvSpPr>
        <p:spPr>
          <a:xfrm>
            <a:off x="4305300" y="263331"/>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userDrawn="1"/>
        </p:nvSpPr>
        <p:spPr>
          <a:xfrm>
            <a:off x="8686800" y="120073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p:cNvSpPr/>
          <p:nvPr userDrawn="1"/>
        </p:nvSpPr>
        <p:spPr>
          <a:xfrm>
            <a:off x="1857375" y="6705600"/>
            <a:ext cx="304800" cy="304800"/>
          </a:xfrm>
          <a:prstGeom prst="flowChartConnector">
            <a:avLst/>
          </a:prstGeom>
          <a:solidFill>
            <a:srgbClr val="CB9661"/>
          </a:solidFill>
          <a:ln>
            <a:solidFill>
              <a:srgbClr val="CB9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p:cNvSpPr/>
          <p:nvPr userDrawn="1"/>
        </p:nvSpPr>
        <p:spPr>
          <a:xfrm>
            <a:off x="6477000" y="6488151"/>
            <a:ext cx="304800" cy="304800"/>
          </a:xfrm>
          <a:prstGeom prst="flowChartConnector">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p:cNvSpPr/>
          <p:nvPr userDrawn="1"/>
        </p:nvSpPr>
        <p:spPr>
          <a:xfrm>
            <a:off x="3810000" y="6633117"/>
            <a:ext cx="304800" cy="304800"/>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404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448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1826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Master">
    <p:bg>
      <p:bgPr>
        <a:solidFill>
          <a:srgbClr val="864300"/>
        </a:solidFill>
        <a:effectLst/>
      </p:bgPr>
    </p:bg>
    <p:spTree>
      <p:nvGrpSpPr>
        <p:cNvPr id="1" name=""/>
        <p:cNvGrpSpPr/>
        <p:nvPr/>
      </p:nvGrpSpPr>
      <p:grpSpPr>
        <a:xfrm>
          <a:off x="0" y="0"/>
          <a:ext cx="0" cy="0"/>
          <a:chOff x="0" y="0"/>
          <a:chExt cx="0" cy="0"/>
        </a:xfrm>
      </p:grpSpPr>
      <p:sp>
        <p:nvSpPr>
          <p:cNvPr id="8" name="TextBox 7"/>
          <p:cNvSpPr txBox="1"/>
          <p:nvPr userDrawn="1"/>
        </p:nvSpPr>
        <p:spPr>
          <a:xfrm>
            <a:off x="2057400" y="533400"/>
            <a:ext cx="4724400" cy="830997"/>
          </a:xfrm>
          <a:prstGeom prst="rect">
            <a:avLst/>
          </a:prstGeom>
          <a:noFill/>
        </p:spPr>
        <p:txBody>
          <a:bodyPr wrap="square" rtlCol="0">
            <a:spAutoFit/>
          </a:bodyPr>
          <a:lstStyle/>
          <a:p>
            <a:r>
              <a:rPr lang="en-US" sz="4800" b="1" dirty="0" smtClean="0">
                <a:solidFill>
                  <a:schemeClr val="tx2">
                    <a:lumMod val="60000"/>
                    <a:lumOff val="40000"/>
                  </a:schemeClr>
                </a:solidFill>
                <a:latin typeface="Comic Sans MS" pitchFamily="66" charset="0"/>
              </a:rPr>
              <a:t>Title</a:t>
            </a:r>
            <a:endParaRPr lang="en-US" sz="4800" b="1" dirty="0">
              <a:solidFill>
                <a:schemeClr val="tx2">
                  <a:lumMod val="60000"/>
                  <a:lumOff val="40000"/>
                </a:schemeClr>
              </a:solidFill>
              <a:latin typeface="Comic Sans MS" pitchFamily="66" charset="0"/>
            </a:endParaRPr>
          </a:p>
        </p:txBody>
      </p:sp>
      <p:sp>
        <p:nvSpPr>
          <p:cNvPr id="9" name="Rounded Rectangle 8"/>
          <p:cNvSpPr/>
          <p:nvPr userDrawn="1"/>
        </p:nvSpPr>
        <p:spPr>
          <a:xfrm>
            <a:off x="762000" y="1908717"/>
            <a:ext cx="7696200" cy="4572000"/>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mrsbrighamsclassroom.org/chOriginal/CustomImage/1b_CustomColorScheme_t11.jpg?id=131206466032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415731"/>
            <a:ext cx="1400175" cy="124777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Flowchart: Connector 1"/>
          <p:cNvSpPr/>
          <p:nvPr userDrawn="1"/>
        </p:nvSpPr>
        <p:spPr>
          <a:xfrm>
            <a:off x="152400" y="3276600"/>
            <a:ext cx="304800" cy="304800"/>
          </a:xfrm>
          <a:prstGeom prst="flowChartConnector">
            <a:avLst/>
          </a:prstGeom>
          <a:solidFill>
            <a:srgbClr val="CB9661"/>
          </a:solidFill>
          <a:ln>
            <a:solidFill>
              <a:srgbClr val="CB9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Connector 5"/>
          <p:cNvSpPr/>
          <p:nvPr userDrawn="1"/>
        </p:nvSpPr>
        <p:spPr>
          <a:xfrm>
            <a:off x="8950713" y="518160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userDrawn="1"/>
        </p:nvSpPr>
        <p:spPr>
          <a:xfrm>
            <a:off x="8534400" y="4042317"/>
            <a:ext cx="304800" cy="304800"/>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userDrawn="1"/>
        </p:nvSpPr>
        <p:spPr>
          <a:xfrm>
            <a:off x="8787161" y="2477429"/>
            <a:ext cx="304800" cy="304800"/>
          </a:xfrm>
          <a:prstGeom prst="flowChartConnector">
            <a:avLst/>
          </a:prstGeom>
          <a:solidFill>
            <a:srgbClr val="CB9661"/>
          </a:solidFill>
          <a:ln>
            <a:solidFill>
              <a:srgbClr val="CB9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userDrawn="1"/>
        </p:nvSpPr>
        <p:spPr>
          <a:xfrm>
            <a:off x="8382000" y="123358"/>
            <a:ext cx="304800" cy="304800"/>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userDrawn="1"/>
        </p:nvSpPr>
        <p:spPr>
          <a:xfrm>
            <a:off x="5943600" y="112789"/>
            <a:ext cx="304800" cy="304800"/>
          </a:xfrm>
          <a:prstGeom prst="flowChartConnector">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
        <p:nvSpPr>
          <p:cNvPr id="13" name="Flowchart: Connector 12"/>
          <p:cNvSpPr/>
          <p:nvPr userDrawn="1"/>
        </p:nvSpPr>
        <p:spPr>
          <a:xfrm>
            <a:off x="4114800" y="1505530"/>
            <a:ext cx="304800" cy="304800"/>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20000"/>
                  <a:lumOff val="80000"/>
                </a:schemeClr>
              </a:solidFill>
            </a:endParaRPr>
          </a:p>
        </p:txBody>
      </p:sp>
      <p:sp>
        <p:nvSpPr>
          <p:cNvPr id="14" name="Flowchart: Connector 13"/>
          <p:cNvSpPr/>
          <p:nvPr userDrawn="1"/>
        </p:nvSpPr>
        <p:spPr>
          <a:xfrm>
            <a:off x="185854" y="6480717"/>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userDrawn="1"/>
        </p:nvSpPr>
        <p:spPr>
          <a:xfrm>
            <a:off x="92927" y="110931"/>
            <a:ext cx="304800" cy="304800"/>
          </a:xfrm>
          <a:prstGeom prst="flowChartConnector">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userDrawn="1"/>
        </p:nvSpPr>
        <p:spPr>
          <a:xfrm>
            <a:off x="1901980" y="110931"/>
            <a:ext cx="304800" cy="304800"/>
          </a:xfrm>
          <a:prstGeom prst="flowChartConnector">
            <a:avLst/>
          </a:prstGeom>
          <a:solidFill>
            <a:srgbClr val="CB9661"/>
          </a:solidFill>
          <a:ln>
            <a:solidFill>
              <a:srgbClr val="CB9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userDrawn="1"/>
        </p:nvSpPr>
        <p:spPr>
          <a:xfrm>
            <a:off x="6629400" y="1211997"/>
            <a:ext cx="304800" cy="304800"/>
          </a:xfrm>
          <a:prstGeom prst="flowChartConnector">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userDrawn="1"/>
        </p:nvSpPr>
        <p:spPr>
          <a:xfrm>
            <a:off x="288073" y="1663506"/>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userDrawn="1"/>
        </p:nvSpPr>
        <p:spPr>
          <a:xfrm>
            <a:off x="440473" y="5757746"/>
            <a:ext cx="304800" cy="304800"/>
          </a:xfrm>
          <a:prstGeom prst="flowChartConnector">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userDrawn="1"/>
        </p:nvSpPr>
        <p:spPr>
          <a:xfrm>
            <a:off x="0" y="4746702"/>
            <a:ext cx="304800" cy="304800"/>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p:cNvSpPr/>
          <p:nvPr userDrawn="1"/>
        </p:nvSpPr>
        <p:spPr>
          <a:xfrm>
            <a:off x="8305800" y="6482576"/>
            <a:ext cx="304800" cy="304800"/>
          </a:xfrm>
          <a:prstGeom prst="flowChartConnector">
            <a:avLst/>
          </a:prstGeom>
          <a:solidFill>
            <a:srgbClr val="CB9661"/>
          </a:solidFill>
          <a:ln>
            <a:solidFill>
              <a:srgbClr val="CB9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userDrawn="1"/>
        </p:nvSpPr>
        <p:spPr>
          <a:xfrm>
            <a:off x="4305300" y="263331"/>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userDrawn="1"/>
        </p:nvSpPr>
        <p:spPr>
          <a:xfrm>
            <a:off x="8686800" y="120073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p:cNvSpPr/>
          <p:nvPr userDrawn="1"/>
        </p:nvSpPr>
        <p:spPr>
          <a:xfrm>
            <a:off x="1857375" y="6705600"/>
            <a:ext cx="304800" cy="304800"/>
          </a:xfrm>
          <a:prstGeom prst="flowChartConnector">
            <a:avLst/>
          </a:prstGeom>
          <a:solidFill>
            <a:srgbClr val="CB9661"/>
          </a:solidFill>
          <a:ln>
            <a:solidFill>
              <a:srgbClr val="CB9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p:cNvSpPr/>
          <p:nvPr userDrawn="1"/>
        </p:nvSpPr>
        <p:spPr>
          <a:xfrm>
            <a:off x="6477000" y="6488151"/>
            <a:ext cx="304800" cy="304800"/>
          </a:xfrm>
          <a:prstGeom prst="flowChartConnector">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p:cNvSpPr/>
          <p:nvPr userDrawn="1"/>
        </p:nvSpPr>
        <p:spPr>
          <a:xfrm>
            <a:off x="3810000" y="6633117"/>
            <a:ext cx="304800" cy="304800"/>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088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37F95-AE85-408E-9FDF-F5836F08CA5A}" type="datetimeFigureOut">
              <a:rPr lang="en-US" smtClean="0"/>
              <a:t>9/24/2013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7040B-A8CF-4596-9922-C1D6F22DDE4B}" type="slidenum">
              <a:rPr lang="en-US" smtClean="0"/>
              <a:t>‹#›</a:t>
            </a:fld>
            <a:endParaRPr lang="en-US"/>
          </a:p>
        </p:txBody>
      </p:sp>
    </p:spTree>
    <p:extLst>
      <p:ext uri="{BB962C8B-B14F-4D97-AF65-F5344CB8AC3E}">
        <p14:creationId xmlns:p14="http://schemas.microsoft.com/office/powerpoint/2010/main" val="857533423"/>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4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37F95-AE85-408E-9FDF-F5836F08CA5A}" type="datetimeFigureOut">
              <a:rPr lang="en-US" smtClean="0"/>
              <a:t>9/24/2013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7040B-A8CF-4596-9922-C1D6F22DDE4B}" type="slidenum">
              <a:rPr lang="en-US" smtClean="0"/>
              <a:t>‹#›</a:t>
            </a:fld>
            <a:endParaRPr lang="en-US"/>
          </a:p>
        </p:txBody>
      </p:sp>
    </p:spTree>
    <p:extLst>
      <p:ext uri="{BB962C8B-B14F-4D97-AF65-F5344CB8AC3E}">
        <p14:creationId xmlns:p14="http://schemas.microsoft.com/office/powerpoint/2010/main" val="879884706"/>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youtu.be/3FD4pEwh_MY"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4487" y="457200"/>
            <a:ext cx="6143625" cy="1200329"/>
          </a:xfrm>
          <a:prstGeom prst="rect">
            <a:avLst/>
          </a:prstGeom>
          <a:noFill/>
        </p:spPr>
        <p:txBody>
          <a:bodyPr wrap="square" rtlCol="0">
            <a:spAutoFit/>
          </a:bodyPr>
          <a:lstStyle/>
          <a:p>
            <a:pPr algn="ctr"/>
            <a:r>
              <a:rPr lang="en-US" sz="3600" b="1" dirty="0" smtClean="0">
                <a:solidFill>
                  <a:schemeClr val="tx2">
                    <a:lumMod val="60000"/>
                    <a:lumOff val="40000"/>
                  </a:schemeClr>
                </a:solidFill>
                <a:latin typeface="Comic Sans MS" pitchFamily="66" charset="0"/>
              </a:rPr>
              <a:t>Welcome to Studio B216     Grade 3</a:t>
            </a:r>
            <a:endParaRPr lang="en-US" sz="3600" b="1" dirty="0">
              <a:solidFill>
                <a:schemeClr val="tx2">
                  <a:lumMod val="60000"/>
                  <a:lumOff val="40000"/>
                </a:schemeClr>
              </a:solidFill>
              <a:latin typeface="Comic Sans MS" pitchFamily="66" charset="0"/>
            </a:endParaRPr>
          </a:p>
        </p:txBody>
      </p:sp>
      <p:sp>
        <p:nvSpPr>
          <p:cNvPr id="3" name="TextBox 2"/>
          <p:cNvSpPr txBox="1"/>
          <p:nvPr/>
        </p:nvSpPr>
        <p:spPr>
          <a:xfrm>
            <a:off x="1295400" y="2057400"/>
            <a:ext cx="6781800" cy="523220"/>
          </a:xfrm>
          <a:prstGeom prst="rect">
            <a:avLst/>
          </a:prstGeom>
          <a:noFill/>
        </p:spPr>
        <p:txBody>
          <a:bodyPr wrap="square" rtlCol="0">
            <a:spAutoFit/>
          </a:bodyPr>
          <a:lstStyle/>
          <a:p>
            <a:pPr algn="ctr"/>
            <a:r>
              <a:rPr lang="en-US" sz="2800" b="1" dirty="0" smtClean="0">
                <a:solidFill>
                  <a:srgbClr val="00B050"/>
                </a:solidFill>
                <a:latin typeface="Comic Sans MS" pitchFamily="66" charset="0"/>
              </a:rPr>
              <a:t>PLAYLIST</a:t>
            </a:r>
            <a:endParaRPr lang="en-US" sz="2800" b="1" dirty="0">
              <a:solidFill>
                <a:srgbClr val="00B050"/>
              </a:solidFill>
              <a:latin typeface="Comic Sans MS" pitchFamily="66" charset="0"/>
            </a:endParaRPr>
          </a:p>
        </p:txBody>
      </p:sp>
      <p:sp>
        <p:nvSpPr>
          <p:cNvPr id="4" name="TextBox 3"/>
          <p:cNvSpPr txBox="1"/>
          <p:nvPr/>
        </p:nvSpPr>
        <p:spPr>
          <a:xfrm>
            <a:off x="1066800" y="2743200"/>
            <a:ext cx="3619500" cy="3416320"/>
          </a:xfrm>
          <a:prstGeom prst="rect">
            <a:avLst/>
          </a:prstGeom>
          <a:noFill/>
        </p:spPr>
        <p:txBody>
          <a:bodyPr wrap="square" rtlCol="0">
            <a:spAutoFit/>
          </a:bodyPr>
          <a:lstStyle/>
          <a:p>
            <a:pPr marL="342900" indent="-342900">
              <a:buFont typeface="Arial" pitchFamily="34" charset="0"/>
              <a:buChar char="•"/>
            </a:pPr>
            <a:r>
              <a:rPr lang="en-US" sz="2400" dirty="0" smtClean="0">
                <a:solidFill>
                  <a:srgbClr val="00B050"/>
                </a:solidFill>
                <a:latin typeface="Comic Sans MS" pitchFamily="66" charset="0"/>
              </a:rPr>
              <a:t>Math</a:t>
            </a:r>
          </a:p>
          <a:p>
            <a:pPr marL="342900" indent="-342900">
              <a:buFont typeface="Arial" pitchFamily="34" charset="0"/>
              <a:buChar char="•"/>
            </a:pPr>
            <a:r>
              <a:rPr lang="en-US" sz="2400" dirty="0" smtClean="0">
                <a:solidFill>
                  <a:srgbClr val="00B050"/>
                </a:solidFill>
                <a:latin typeface="Comic Sans MS" pitchFamily="66" charset="0"/>
              </a:rPr>
              <a:t>English Language Arts</a:t>
            </a:r>
          </a:p>
          <a:p>
            <a:pPr marL="342900" indent="-342900">
              <a:buFont typeface="Arial" pitchFamily="34" charset="0"/>
              <a:buChar char="•"/>
            </a:pPr>
            <a:r>
              <a:rPr lang="en-US" sz="2400" dirty="0" smtClean="0">
                <a:solidFill>
                  <a:srgbClr val="00B050"/>
                </a:solidFill>
                <a:latin typeface="Comic Sans MS" pitchFamily="66" charset="0"/>
              </a:rPr>
              <a:t>Spelling</a:t>
            </a:r>
          </a:p>
          <a:p>
            <a:pPr marL="342900" indent="-342900">
              <a:buFont typeface="Arial" pitchFamily="34" charset="0"/>
              <a:buChar char="•"/>
            </a:pPr>
            <a:r>
              <a:rPr lang="en-US" sz="2400" dirty="0" smtClean="0">
                <a:solidFill>
                  <a:srgbClr val="00B050"/>
                </a:solidFill>
                <a:latin typeface="Comic Sans MS" pitchFamily="66" charset="0"/>
              </a:rPr>
              <a:t>Writing</a:t>
            </a:r>
          </a:p>
          <a:p>
            <a:pPr marL="342900" indent="-342900">
              <a:buFont typeface="Arial" pitchFamily="34" charset="0"/>
              <a:buChar char="•"/>
            </a:pPr>
            <a:r>
              <a:rPr lang="en-US" sz="2400" dirty="0" smtClean="0">
                <a:solidFill>
                  <a:srgbClr val="00B050"/>
                </a:solidFill>
                <a:latin typeface="Comic Sans MS" pitchFamily="66" charset="0"/>
              </a:rPr>
              <a:t>Science</a:t>
            </a:r>
          </a:p>
          <a:p>
            <a:pPr marL="342900" indent="-342900">
              <a:buFont typeface="Arial" pitchFamily="34" charset="0"/>
              <a:buChar char="•"/>
            </a:pPr>
            <a:r>
              <a:rPr lang="en-US" sz="2400" dirty="0" smtClean="0">
                <a:solidFill>
                  <a:srgbClr val="00B050"/>
                </a:solidFill>
                <a:latin typeface="Comic Sans MS" pitchFamily="66" charset="0"/>
              </a:rPr>
              <a:t>Social Studies</a:t>
            </a:r>
          </a:p>
          <a:p>
            <a:pPr marL="342900" indent="-342900">
              <a:buFont typeface="Arial" pitchFamily="34" charset="0"/>
              <a:buChar char="•"/>
            </a:pPr>
            <a:r>
              <a:rPr lang="en-US" sz="2400" dirty="0" smtClean="0">
                <a:solidFill>
                  <a:srgbClr val="00B050"/>
                </a:solidFill>
                <a:latin typeface="Comic Sans MS" pitchFamily="66" charset="0"/>
              </a:rPr>
              <a:t>MA Project</a:t>
            </a:r>
          </a:p>
          <a:p>
            <a:endParaRPr lang="en-US" sz="2400" dirty="0">
              <a:solidFill>
                <a:srgbClr val="864300"/>
              </a:solidFill>
              <a:latin typeface="Comic Sans MS" pitchFamily="66" charset="0"/>
            </a:endParaRPr>
          </a:p>
        </p:txBody>
      </p:sp>
      <p:sp>
        <p:nvSpPr>
          <p:cNvPr id="5" name="TextBox 4"/>
          <p:cNvSpPr txBox="1"/>
          <p:nvPr/>
        </p:nvSpPr>
        <p:spPr>
          <a:xfrm>
            <a:off x="4800600" y="2743200"/>
            <a:ext cx="3124200" cy="3416320"/>
          </a:xfrm>
          <a:prstGeom prst="rect">
            <a:avLst/>
          </a:prstGeom>
          <a:noFill/>
        </p:spPr>
        <p:txBody>
          <a:bodyPr wrap="square" rtlCol="0">
            <a:spAutoFit/>
          </a:bodyPr>
          <a:lstStyle/>
          <a:p>
            <a:pPr marL="342900" indent="-342900">
              <a:buFont typeface="Arial" pitchFamily="34" charset="0"/>
              <a:buChar char="•"/>
            </a:pPr>
            <a:r>
              <a:rPr lang="en-US" sz="2400" dirty="0" smtClean="0">
                <a:solidFill>
                  <a:srgbClr val="00B050"/>
                </a:solidFill>
                <a:latin typeface="Comic Sans MS" pitchFamily="66" charset="0"/>
              </a:rPr>
              <a:t>STAR Binder</a:t>
            </a:r>
          </a:p>
          <a:p>
            <a:pPr marL="342900" indent="-342900">
              <a:buFont typeface="Arial" pitchFamily="34" charset="0"/>
              <a:buChar char="•"/>
            </a:pPr>
            <a:r>
              <a:rPr lang="en-US" sz="2400" dirty="0" smtClean="0">
                <a:solidFill>
                  <a:srgbClr val="00B050"/>
                </a:solidFill>
                <a:latin typeface="Comic Sans MS" pitchFamily="66" charset="0"/>
              </a:rPr>
              <a:t>Rock and Roll Hall of Fame</a:t>
            </a:r>
            <a:endParaRPr lang="en-US" sz="2400" dirty="0">
              <a:solidFill>
                <a:srgbClr val="00B050"/>
              </a:solidFill>
              <a:latin typeface="Comic Sans MS" pitchFamily="66" charset="0"/>
            </a:endParaRPr>
          </a:p>
          <a:p>
            <a:pPr marL="342900" indent="-342900">
              <a:buFont typeface="Arial" pitchFamily="34" charset="0"/>
              <a:buChar char="•"/>
            </a:pPr>
            <a:r>
              <a:rPr lang="en-US" sz="2400" dirty="0" smtClean="0">
                <a:solidFill>
                  <a:srgbClr val="00B050"/>
                </a:solidFill>
                <a:latin typeface="Comic Sans MS" pitchFamily="66" charset="0"/>
              </a:rPr>
              <a:t>Conferences</a:t>
            </a:r>
            <a:endParaRPr lang="en-US" sz="2400" dirty="0">
              <a:solidFill>
                <a:srgbClr val="00B050"/>
              </a:solidFill>
              <a:latin typeface="Comic Sans MS" pitchFamily="66" charset="0"/>
            </a:endParaRPr>
          </a:p>
          <a:p>
            <a:pPr marL="342900" indent="-342900">
              <a:buFont typeface="Arial" pitchFamily="34" charset="0"/>
              <a:buChar char="•"/>
            </a:pPr>
            <a:r>
              <a:rPr lang="en-US" sz="2400" dirty="0" smtClean="0">
                <a:solidFill>
                  <a:srgbClr val="00B050"/>
                </a:solidFill>
                <a:latin typeface="Comic Sans MS" pitchFamily="66" charset="0"/>
              </a:rPr>
              <a:t>MCAS</a:t>
            </a:r>
            <a:endParaRPr lang="en-US" sz="2400" dirty="0">
              <a:solidFill>
                <a:srgbClr val="00B050"/>
              </a:solidFill>
              <a:latin typeface="Comic Sans MS" pitchFamily="66" charset="0"/>
            </a:endParaRPr>
          </a:p>
          <a:p>
            <a:pPr marL="342900" indent="-342900">
              <a:buFont typeface="Arial" pitchFamily="34" charset="0"/>
              <a:buChar char="•"/>
            </a:pPr>
            <a:r>
              <a:rPr lang="en-US" sz="2400" dirty="0" smtClean="0">
                <a:solidFill>
                  <a:srgbClr val="00B050"/>
                </a:solidFill>
                <a:latin typeface="Comic Sans MS" pitchFamily="66" charset="0"/>
              </a:rPr>
              <a:t>Classroom Website</a:t>
            </a:r>
            <a:endParaRPr lang="en-US" sz="2400" dirty="0">
              <a:solidFill>
                <a:srgbClr val="00B050"/>
              </a:solidFill>
              <a:latin typeface="Comic Sans MS" pitchFamily="66" charset="0"/>
            </a:endParaRPr>
          </a:p>
          <a:p>
            <a:pPr marL="342900" indent="-342900">
              <a:buFont typeface="Arial" pitchFamily="34" charset="0"/>
              <a:buChar char="•"/>
            </a:pPr>
            <a:r>
              <a:rPr lang="en-US" sz="2400" dirty="0">
                <a:solidFill>
                  <a:srgbClr val="00B050"/>
                </a:solidFill>
                <a:latin typeface="Comic Sans MS" pitchFamily="66" charset="0"/>
              </a:rPr>
              <a:t>MA Project</a:t>
            </a:r>
          </a:p>
          <a:p>
            <a:pPr marL="342900" indent="-342900">
              <a:buFont typeface="Arial" pitchFamily="34" charset="0"/>
              <a:buChar char="•"/>
            </a:pPr>
            <a:r>
              <a:rPr lang="en-US" sz="2400" dirty="0" smtClean="0">
                <a:solidFill>
                  <a:srgbClr val="00B050"/>
                </a:solidFill>
                <a:latin typeface="Comic Sans MS" pitchFamily="66" charset="0"/>
              </a:rPr>
              <a:t>Homework</a:t>
            </a:r>
            <a:endParaRPr lang="en-US" sz="2400" dirty="0">
              <a:solidFill>
                <a:srgbClr val="00B050"/>
              </a:solidFill>
              <a:latin typeface="Comic Sans MS" pitchFamily="66" charset="0"/>
            </a:endParaRPr>
          </a:p>
        </p:txBody>
      </p:sp>
    </p:spTree>
    <p:extLst>
      <p:ext uri="{BB962C8B-B14F-4D97-AF65-F5344CB8AC3E}">
        <p14:creationId xmlns:p14="http://schemas.microsoft.com/office/powerpoint/2010/main" val="987728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2133600"/>
            <a:ext cx="6324600" cy="4376583"/>
          </a:xfrm>
          <a:prstGeom prst="rect">
            <a:avLst/>
          </a:prstGeom>
        </p:spPr>
        <p:txBody>
          <a:bodyPr wrap="square">
            <a:spAutoFit/>
          </a:bodyPr>
          <a:lstStyle/>
          <a:p>
            <a:pPr marL="342900" indent="-342900">
              <a:spcBef>
                <a:spcPct val="20000"/>
              </a:spcBef>
              <a:buFont typeface="Arial" pitchFamily="34" charset="0"/>
              <a:buChar char="•"/>
            </a:pPr>
            <a:r>
              <a:rPr lang="en-US" sz="2400" dirty="0" smtClean="0">
                <a:solidFill>
                  <a:srgbClr val="00B050"/>
                </a:solidFill>
                <a:latin typeface="Comic Sans MS" pitchFamily="66" charset="0"/>
              </a:rPr>
              <a:t>      </a:t>
            </a:r>
            <a:r>
              <a:rPr lang="en-US" sz="2400" u="sng" dirty="0" smtClean="0">
                <a:solidFill>
                  <a:srgbClr val="00B050"/>
                </a:solidFill>
                <a:latin typeface="Comic Sans MS" pitchFamily="66" charset="0"/>
              </a:rPr>
              <a:t>R</a:t>
            </a:r>
            <a:r>
              <a:rPr lang="en-US" sz="2400" dirty="0" smtClean="0">
                <a:solidFill>
                  <a:srgbClr val="00B050"/>
                </a:solidFill>
                <a:latin typeface="Comic Sans MS" pitchFamily="66" charset="0"/>
              </a:rPr>
              <a:t>eally </a:t>
            </a:r>
            <a:r>
              <a:rPr lang="en-US" sz="2400" u="sng" dirty="0" smtClean="0">
                <a:solidFill>
                  <a:srgbClr val="00B050"/>
                </a:solidFill>
                <a:latin typeface="Comic Sans MS" pitchFamily="66" charset="0"/>
              </a:rPr>
              <a:t>O</a:t>
            </a:r>
            <a:r>
              <a:rPr lang="en-US" sz="2400" dirty="0" smtClean="0">
                <a:solidFill>
                  <a:srgbClr val="00B050"/>
                </a:solidFill>
                <a:latin typeface="Comic Sans MS" pitchFamily="66" charset="0"/>
              </a:rPr>
              <a:t>rganized </a:t>
            </a:r>
            <a:r>
              <a:rPr lang="en-US" sz="2400" u="sng" dirty="0" smtClean="0">
                <a:solidFill>
                  <a:srgbClr val="00B050"/>
                </a:solidFill>
                <a:latin typeface="Comic Sans MS" pitchFamily="66" charset="0"/>
              </a:rPr>
              <a:t>C</a:t>
            </a:r>
            <a:r>
              <a:rPr lang="en-US" sz="2400" dirty="0" smtClean="0">
                <a:solidFill>
                  <a:srgbClr val="00B050"/>
                </a:solidFill>
                <a:latin typeface="Comic Sans MS" pitchFamily="66" charset="0"/>
              </a:rPr>
              <a:t>hild </a:t>
            </a:r>
            <a:r>
              <a:rPr lang="en-US" sz="2400" u="sng" dirty="0" smtClean="0">
                <a:solidFill>
                  <a:srgbClr val="00B050"/>
                </a:solidFill>
                <a:latin typeface="Comic Sans MS" pitchFamily="66" charset="0"/>
              </a:rPr>
              <a:t>K</a:t>
            </a:r>
            <a:r>
              <a:rPr lang="en-US" sz="2400" dirty="0" smtClean="0">
                <a:solidFill>
                  <a:srgbClr val="00B050"/>
                </a:solidFill>
                <a:latin typeface="Comic Sans MS" pitchFamily="66" charset="0"/>
              </a:rPr>
              <a:t>eeping </a:t>
            </a:r>
          </a:p>
          <a:p>
            <a:pPr algn="ctr">
              <a:spcBef>
                <a:spcPct val="20000"/>
              </a:spcBef>
            </a:pPr>
            <a:r>
              <a:rPr lang="en-US" sz="2400" u="sng" dirty="0" smtClean="0">
                <a:solidFill>
                  <a:srgbClr val="00B050"/>
                </a:solidFill>
                <a:latin typeface="Comic Sans MS" pitchFamily="66" charset="0"/>
              </a:rPr>
              <a:t>S</a:t>
            </a:r>
            <a:r>
              <a:rPr lang="en-US" sz="2400" dirty="0" smtClean="0">
                <a:solidFill>
                  <a:srgbClr val="00B050"/>
                </a:solidFill>
                <a:latin typeface="Comic Sans MS" pitchFamily="66" charset="0"/>
              </a:rPr>
              <a:t>tuff</a:t>
            </a:r>
            <a:r>
              <a:rPr lang="en-US" sz="2400" u="sng" dirty="0" smtClean="0">
                <a:solidFill>
                  <a:srgbClr val="00B050"/>
                </a:solidFill>
                <a:latin typeface="Comic Sans MS" pitchFamily="66" charset="0"/>
              </a:rPr>
              <a:t> T</a:t>
            </a:r>
            <a:r>
              <a:rPr lang="en-US" sz="2400" dirty="0" smtClean="0">
                <a:solidFill>
                  <a:srgbClr val="00B050"/>
                </a:solidFill>
                <a:latin typeface="Comic Sans MS" pitchFamily="66" charset="0"/>
              </a:rPr>
              <a:t>ogether </a:t>
            </a:r>
            <a:r>
              <a:rPr lang="en-US" sz="2400" u="sng" dirty="0" smtClean="0">
                <a:solidFill>
                  <a:srgbClr val="00B050"/>
                </a:solidFill>
                <a:latin typeface="Comic Sans MS" pitchFamily="66" charset="0"/>
              </a:rPr>
              <a:t>a</a:t>
            </a:r>
            <a:r>
              <a:rPr lang="en-US" sz="2400" dirty="0" smtClean="0">
                <a:solidFill>
                  <a:srgbClr val="00B050"/>
                </a:solidFill>
                <a:latin typeface="Comic Sans MS" pitchFamily="66" charset="0"/>
              </a:rPr>
              <a:t>nd </a:t>
            </a:r>
            <a:r>
              <a:rPr lang="en-US" sz="2400" u="sng" dirty="0" smtClean="0">
                <a:solidFill>
                  <a:srgbClr val="00B050"/>
                </a:solidFill>
                <a:latin typeface="Comic Sans MS" pitchFamily="66" charset="0"/>
              </a:rPr>
              <a:t>R</a:t>
            </a:r>
            <a:r>
              <a:rPr lang="en-US" sz="2400" dirty="0" smtClean="0">
                <a:solidFill>
                  <a:srgbClr val="00B050"/>
                </a:solidFill>
                <a:latin typeface="Comic Sans MS" pitchFamily="66" charset="0"/>
              </a:rPr>
              <a:t>eady</a:t>
            </a:r>
            <a:r>
              <a:rPr lang="en-US" sz="2400" u="sng" dirty="0" smtClean="0">
                <a:solidFill>
                  <a:srgbClr val="00B050"/>
                </a:solidFill>
                <a:latin typeface="Comic Sans MS" pitchFamily="66" charset="0"/>
              </a:rPr>
              <a:t>!</a:t>
            </a:r>
            <a:endParaRPr lang="en-US" sz="2400" dirty="0" smtClean="0">
              <a:solidFill>
                <a:srgbClr val="00B050"/>
              </a:solidFill>
              <a:latin typeface="Comic Sans MS" pitchFamily="66" charset="0"/>
            </a:endParaRPr>
          </a:p>
          <a:p>
            <a:pPr>
              <a:spcBef>
                <a:spcPct val="20000"/>
              </a:spcBef>
            </a:pPr>
            <a:endParaRPr lang="en-US" sz="800" dirty="0">
              <a:solidFill>
                <a:srgbClr val="00B050"/>
              </a:solidFill>
              <a:latin typeface="Comic Sans MS" pitchFamily="66" charset="0"/>
            </a:endParaRPr>
          </a:p>
          <a:p>
            <a:pPr marL="342900" indent="-342900">
              <a:spcBef>
                <a:spcPct val="20000"/>
              </a:spcBef>
              <a:buFontTx/>
              <a:buChar char="•"/>
            </a:pPr>
            <a:r>
              <a:rPr lang="en-US" sz="2400" dirty="0" smtClean="0">
                <a:solidFill>
                  <a:srgbClr val="00B050"/>
                </a:solidFill>
                <a:latin typeface="Comic Sans MS" pitchFamily="66" charset="0"/>
              </a:rPr>
              <a:t>Never </a:t>
            </a:r>
            <a:r>
              <a:rPr lang="en-US" sz="2400" dirty="0">
                <a:solidFill>
                  <a:srgbClr val="00B050"/>
                </a:solidFill>
                <a:latin typeface="Comic Sans MS" pitchFamily="66" charset="0"/>
              </a:rPr>
              <a:t>leave home or school without it</a:t>
            </a:r>
            <a:r>
              <a:rPr lang="en-US" sz="2400" dirty="0" smtClean="0">
                <a:solidFill>
                  <a:srgbClr val="00B050"/>
                </a:solidFill>
                <a:latin typeface="Comic Sans MS" pitchFamily="66" charset="0"/>
              </a:rPr>
              <a:t>!</a:t>
            </a:r>
          </a:p>
          <a:p>
            <a:pPr>
              <a:spcBef>
                <a:spcPct val="20000"/>
              </a:spcBef>
            </a:pPr>
            <a:endParaRPr lang="en-US" sz="800" dirty="0">
              <a:solidFill>
                <a:srgbClr val="00B050"/>
              </a:solidFill>
              <a:latin typeface="Comic Sans MS" pitchFamily="66" charset="0"/>
            </a:endParaRPr>
          </a:p>
          <a:p>
            <a:pPr marL="342900" indent="-342900">
              <a:spcBef>
                <a:spcPct val="20000"/>
              </a:spcBef>
              <a:buFontTx/>
              <a:buChar char="•"/>
            </a:pPr>
            <a:r>
              <a:rPr lang="en-US" sz="2400" dirty="0">
                <a:solidFill>
                  <a:srgbClr val="00B050"/>
                </a:solidFill>
                <a:latin typeface="Comic Sans MS" pitchFamily="66" charset="0"/>
              </a:rPr>
              <a:t>Always check agenda </a:t>
            </a:r>
            <a:r>
              <a:rPr lang="en-US" sz="2400" dirty="0" smtClean="0">
                <a:solidFill>
                  <a:srgbClr val="00B050"/>
                </a:solidFill>
                <a:latin typeface="Comic Sans MS" pitchFamily="66" charset="0"/>
              </a:rPr>
              <a:t>(Thank you PTO!) and </a:t>
            </a:r>
            <a:r>
              <a:rPr lang="en-US" sz="2400" dirty="0">
                <a:solidFill>
                  <a:srgbClr val="00B050"/>
                </a:solidFill>
                <a:latin typeface="Comic Sans MS" pitchFamily="66" charset="0"/>
              </a:rPr>
              <a:t>or classroom website for specific homework information</a:t>
            </a:r>
            <a:r>
              <a:rPr lang="en-US" sz="2400" dirty="0" smtClean="0">
                <a:solidFill>
                  <a:srgbClr val="00B050"/>
                </a:solidFill>
                <a:latin typeface="Comic Sans MS" pitchFamily="66" charset="0"/>
              </a:rPr>
              <a:t>.</a:t>
            </a:r>
          </a:p>
          <a:p>
            <a:pPr>
              <a:spcBef>
                <a:spcPct val="20000"/>
              </a:spcBef>
            </a:pPr>
            <a:endParaRPr lang="en-US" sz="800" dirty="0">
              <a:solidFill>
                <a:srgbClr val="00B050"/>
              </a:solidFill>
              <a:latin typeface="Comic Sans MS" pitchFamily="66" charset="0"/>
            </a:endParaRPr>
          </a:p>
          <a:p>
            <a:pPr marL="342900" indent="-342900">
              <a:spcBef>
                <a:spcPct val="20000"/>
              </a:spcBef>
              <a:buFontTx/>
              <a:buChar char="•"/>
            </a:pPr>
            <a:r>
              <a:rPr lang="en-US" sz="2400" dirty="0">
                <a:solidFill>
                  <a:srgbClr val="00B050"/>
                </a:solidFill>
                <a:latin typeface="Comic Sans MS" pitchFamily="66" charset="0"/>
              </a:rPr>
              <a:t>Resources will be added throughout the year</a:t>
            </a:r>
            <a:r>
              <a:rPr lang="en-US" sz="2400" dirty="0" smtClean="0">
                <a:solidFill>
                  <a:srgbClr val="00B050"/>
                </a:solidFill>
                <a:latin typeface="Comic Sans MS" pitchFamily="66" charset="0"/>
              </a:rPr>
              <a:t>.</a:t>
            </a:r>
          </a:p>
          <a:p>
            <a:pPr>
              <a:spcBef>
                <a:spcPct val="20000"/>
              </a:spcBef>
            </a:pPr>
            <a:endParaRPr lang="en-US" sz="800" dirty="0" smtClean="0">
              <a:solidFill>
                <a:srgbClr val="00B050"/>
              </a:solidFill>
              <a:latin typeface="Comic Sans MS" pitchFamily="66" charset="0"/>
            </a:endParaRPr>
          </a:p>
          <a:p>
            <a:pPr marL="342900" indent="-342900">
              <a:spcBef>
                <a:spcPct val="20000"/>
              </a:spcBef>
              <a:buFontTx/>
              <a:buChar char="•"/>
            </a:pPr>
            <a:r>
              <a:rPr lang="en-US" sz="2400" dirty="0" smtClean="0">
                <a:solidFill>
                  <a:srgbClr val="00B050"/>
                </a:solidFill>
                <a:latin typeface="Comic Sans MS" pitchFamily="66" charset="0"/>
              </a:rPr>
              <a:t>Clean out pockets and folders OFTEN!</a:t>
            </a:r>
            <a:endParaRPr lang="en-US" sz="2400" dirty="0">
              <a:solidFill>
                <a:srgbClr val="00B050"/>
              </a:solidFill>
              <a:latin typeface="Comic Sans MS" pitchFamily="66" charset="0"/>
            </a:endParaRPr>
          </a:p>
        </p:txBody>
      </p:sp>
      <p:sp>
        <p:nvSpPr>
          <p:cNvPr id="3" name="TextBox 2"/>
          <p:cNvSpPr txBox="1"/>
          <p:nvPr/>
        </p:nvSpPr>
        <p:spPr>
          <a:xfrm>
            <a:off x="1552575" y="914400"/>
            <a:ext cx="6143625" cy="646331"/>
          </a:xfrm>
          <a:prstGeom prst="rect">
            <a:avLst/>
          </a:prstGeom>
          <a:noFill/>
        </p:spPr>
        <p:txBody>
          <a:bodyPr wrap="square" rtlCol="0">
            <a:spAutoFit/>
          </a:bodyPr>
          <a:lstStyle/>
          <a:p>
            <a:pPr algn="ctr"/>
            <a:r>
              <a:rPr lang="en-US" sz="3600" b="1" dirty="0" smtClean="0">
                <a:solidFill>
                  <a:schemeClr val="tx2">
                    <a:lumMod val="60000"/>
                    <a:lumOff val="40000"/>
                  </a:schemeClr>
                </a:solidFill>
                <a:latin typeface="Comic Sans MS" pitchFamily="66" charset="0"/>
              </a:rPr>
              <a:t>ROCK STAR BINDER</a:t>
            </a:r>
            <a:endParaRPr lang="en-US" sz="3600" b="1" dirty="0">
              <a:solidFill>
                <a:schemeClr val="tx2">
                  <a:lumMod val="60000"/>
                  <a:lumOff val="40000"/>
                </a:schemeClr>
              </a:solidFill>
              <a:latin typeface="Comic Sans MS" pitchFamily="66" charset="0"/>
            </a:endParaRPr>
          </a:p>
        </p:txBody>
      </p:sp>
    </p:spTree>
    <p:extLst>
      <p:ext uri="{BB962C8B-B14F-4D97-AF65-F5344CB8AC3E}">
        <p14:creationId xmlns:p14="http://schemas.microsoft.com/office/powerpoint/2010/main" val="633275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36447" y="762000"/>
            <a:ext cx="6264857" cy="646331"/>
          </a:xfrm>
          <a:prstGeom prst="rect">
            <a:avLst/>
          </a:prstGeom>
        </p:spPr>
        <p:txBody>
          <a:bodyPr wrap="none">
            <a:spAutoFit/>
          </a:bodyPr>
          <a:lstStyle/>
          <a:p>
            <a:pPr algn="ctr"/>
            <a:r>
              <a:rPr lang="en-US" sz="3600" b="1" dirty="0" smtClean="0">
                <a:solidFill>
                  <a:schemeClr val="tx2">
                    <a:lumMod val="60000"/>
                    <a:lumOff val="40000"/>
                  </a:schemeClr>
                </a:solidFill>
                <a:latin typeface="Comic Sans MS" pitchFamily="66" charset="0"/>
              </a:rPr>
              <a:t>Rock and Roll Hall of Fame</a:t>
            </a:r>
            <a:endParaRPr lang="en-US" sz="3600" b="1" dirty="0">
              <a:solidFill>
                <a:schemeClr val="tx2">
                  <a:lumMod val="60000"/>
                  <a:lumOff val="40000"/>
                </a:schemeClr>
              </a:solidFill>
              <a:latin typeface="Comic Sans MS" pitchFamily="66" charset="0"/>
            </a:endParaRPr>
          </a:p>
        </p:txBody>
      </p:sp>
      <p:sp>
        <p:nvSpPr>
          <p:cNvPr id="4" name="Rectangle 3"/>
          <p:cNvSpPr>
            <a:spLocks noChangeArrowheads="1"/>
          </p:cNvSpPr>
          <p:nvPr/>
        </p:nvSpPr>
        <p:spPr bwMode="auto">
          <a:xfrm>
            <a:off x="990601" y="2590800"/>
            <a:ext cx="72390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342900" indent="-342900">
              <a:buFont typeface="Arial" pitchFamily="34" charset="0"/>
              <a:buChar char="•"/>
            </a:pPr>
            <a:r>
              <a:rPr lang="en-US" sz="2400" dirty="0" smtClean="0">
                <a:solidFill>
                  <a:srgbClr val="00B050"/>
                </a:solidFill>
                <a:latin typeface="Comic Sans MS" pitchFamily="66" charset="0"/>
              </a:rPr>
              <a:t>Award </a:t>
            </a:r>
            <a:r>
              <a:rPr lang="en-US" sz="2400" dirty="0">
                <a:solidFill>
                  <a:srgbClr val="00B050"/>
                </a:solidFill>
                <a:latin typeface="Comic Sans MS" pitchFamily="66" charset="0"/>
              </a:rPr>
              <a:t>that </a:t>
            </a:r>
            <a:r>
              <a:rPr lang="en-US" sz="2400" dirty="0" smtClean="0">
                <a:solidFill>
                  <a:srgbClr val="00B050"/>
                </a:solidFill>
                <a:latin typeface="Comic Sans MS" pitchFamily="66" charset="0"/>
              </a:rPr>
              <a:t>recognizes </a:t>
            </a:r>
            <a:r>
              <a:rPr lang="en-US" sz="2400" dirty="0">
                <a:solidFill>
                  <a:srgbClr val="00B050"/>
                </a:solidFill>
                <a:latin typeface="Comic Sans MS" pitchFamily="66" charset="0"/>
              </a:rPr>
              <a:t>strong character and work ethic.</a:t>
            </a:r>
          </a:p>
          <a:p>
            <a:endParaRPr lang="en-US" sz="2400" dirty="0">
              <a:solidFill>
                <a:srgbClr val="00B050"/>
              </a:solidFill>
              <a:latin typeface="Comic Sans MS" pitchFamily="66" charset="0"/>
            </a:endParaRPr>
          </a:p>
          <a:p>
            <a:pPr marL="342900" indent="-342900">
              <a:buFont typeface="Arial" pitchFamily="34" charset="0"/>
              <a:buChar char="•"/>
            </a:pPr>
            <a:r>
              <a:rPr lang="en-US" sz="2400" dirty="0">
                <a:solidFill>
                  <a:srgbClr val="00B050"/>
                </a:solidFill>
                <a:latin typeface="Comic Sans MS" pitchFamily="66" charset="0"/>
              </a:rPr>
              <a:t>Student-designed criteria is posted in the classroom.</a:t>
            </a:r>
          </a:p>
          <a:p>
            <a:endParaRPr lang="en-US" sz="2400" dirty="0">
              <a:solidFill>
                <a:srgbClr val="00B050"/>
              </a:solidFill>
              <a:latin typeface="Comic Sans MS" pitchFamily="66" charset="0"/>
            </a:endParaRPr>
          </a:p>
          <a:p>
            <a:pPr marL="342900" indent="-342900">
              <a:buFont typeface="Arial" pitchFamily="34" charset="0"/>
              <a:buChar char="•"/>
            </a:pPr>
            <a:r>
              <a:rPr lang="en-US" sz="2400" dirty="0">
                <a:solidFill>
                  <a:srgbClr val="00B050"/>
                </a:solidFill>
                <a:latin typeface="Comic Sans MS" pitchFamily="66" charset="0"/>
              </a:rPr>
              <a:t>“How Was Your Day?” and “Classroom Bingo” will be used to keep our </a:t>
            </a:r>
            <a:r>
              <a:rPr lang="en-US" sz="2400" dirty="0" smtClean="0">
                <a:solidFill>
                  <a:srgbClr val="00B050"/>
                </a:solidFill>
                <a:latin typeface="Comic Sans MS" pitchFamily="66" charset="0"/>
              </a:rPr>
              <a:t>Rock Stars </a:t>
            </a:r>
            <a:r>
              <a:rPr lang="en-US" sz="2400" dirty="0">
                <a:solidFill>
                  <a:srgbClr val="00B050"/>
                </a:solidFill>
                <a:latin typeface="Comic Sans MS" pitchFamily="66" charset="0"/>
              </a:rPr>
              <a:t>on course. </a:t>
            </a:r>
          </a:p>
        </p:txBody>
      </p:sp>
    </p:spTree>
    <p:extLst>
      <p:ext uri="{BB962C8B-B14F-4D97-AF65-F5344CB8AC3E}">
        <p14:creationId xmlns:p14="http://schemas.microsoft.com/office/powerpoint/2010/main" val="2334478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5206" y="762000"/>
            <a:ext cx="2887329" cy="646331"/>
          </a:xfrm>
          <a:prstGeom prst="rect">
            <a:avLst/>
          </a:prstGeom>
        </p:spPr>
        <p:txBody>
          <a:bodyPr wrap="none">
            <a:spAutoFit/>
          </a:bodyPr>
          <a:lstStyle/>
          <a:p>
            <a:pPr algn="ctr"/>
            <a:r>
              <a:rPr lang="en-US" sz="3600" b="1" dirty="0" smtClean="0">
                <a:solidFill>
                  <a:schemeClr val="tx2">
                    <a:lumMod val="60000"/>
                    <a:lumOff val="40000"/>
                  </a:schemeClr>
                </a:solidFill>
                <a:latin typeface="Comic Sans MS" pitchFamily="66" charset="0"/>
              </a:rPr>
              <a:t>Conferences</a:t>
            </a:r>
            <a:endParaRPr lang="en-US" sz="3600" b="1" dirty="0">
              <a:solidFill>
                <a:schemeClr val="tx2">
                  <a:lumMod val="60000"/>
                  <a:lumOff val="40000"/>
                </a:schemeClr>
              </a:solidFill>
              <a:latin typeface="Comic Sans MS" pitchFamily="66" charset="0"/>
            </a:endParaRPr>
          </a:p>
        </p:txBody>
      </p:sp>
      <p:sp>
        <p:nvSpPr>
          <p:cNvPr id="3" name="Rectangle 2"/>
          <p:cNvSpPr/>
          <p:nvPr/>
        </p:nvSpPr>
        <p:spPr>
          <a:xfrm>
            <a:off x="1411014" y="2438400"/>
            <a:ext cx="7068207" cy="3908762"/>
          </a:xfrm>
          <a:prstGeom prst="rect">
            <a:avLst/>
          </a:prstGeom>
        </p:spPr>
        <p:txBody>
          <a:bodyPr wrap="square">
            <a:spAutoFit/>
          </a:bodyPr>
          <a:lstStyle/>
          <a:p>
            <a:r>
              <a:rPr lang="en-US" sz="2400" dirty="0">
                <a:solidFill>
                  <a:srgbClr val="00B050"/>
                </a:solidFill>
                <a:latin typeface="Comic Sans MS" pitchFamily="66" charset="0"/>
              </a:rPr>
              <a:t>Parent teacher conferences are scheduled for November </a:t>
            </a:r>
            <a:r>
              <a:rPr lang="en-US" sz="2400" dirty="0" smtClean="0">
                <a:solidFill>
                  <a:srgbClr val="00B050"/>
                </a:solidFill>
                <a:latin typeface="Comic Sans MS" pitchFamily="66" charset="0"/>
              </a:rPr>
              <a:t>20</a:t>
            </a:r>
            <a:r>
              <a:rPr lang="en-US" sz="2400" baseline="30000" dirty="0" smtClean="0">
                <a:solidFill>
                  <a:srgbClr val="00B050"/>
                </a:solidFill>
                <a:latin typeface="Comic Sans MS" pitchFamily="66" charset="0"/>
              </a:rPr>
              <a:t>th</a:t>
            </a:r>
            <a:r>
              <a:rPr lang="en-US" sz="2400" dirty="0" smtClean="0">
                <a:solidFill>
                  <a:srgbClr val="00B050"/>
                </a:solidFill>
                <a:latin typeface="Comic Sans MS" pitchFamily="66" charset="0"/>
              </a:rPr>
              <a:t> </a:t>
            </a:r>
            <a:r>
              <a:rPr lang="en-US" sz="2400" dirty="0">
                <a:solidFill>
                  <a:srgbClr val="00B050"/>
                </a:solidFill>
                <a:latin typeface="Comic Sans MS" pitchFamily="66" charset="0"/>
              </a:rPr>
              <a:t>and </a:t>
            </a:r>
            <a:r>
              <a:rPr lang="en-US" sz="2400" dirty="0" smtClean="0">
                <a:solidFill>
                  <a:srgbClr val="00B050"/>
                </a:solidFill>
                <a:latin typeface="Comic Sans MS" pitchFamily="66" charset="0"/>
              </a:rPr>
              <a:t>21</a:t>
            </a:r>
            <a:r>
              <a:rPr lang="en-US" sz="2400" baseline="30000" dirty="0" smtClean="0">
                <a:solidFill>
                  <a:srgbClr val="00B050"/>
                </a:solidFill>
                <a:latin typeface="Comic Sans MS" pitchFamily="66" charset="0"/>
              </a:rPr>
              <a:t>th</a:t>
            </a:r>
            <a:r>
              <a:rPr lang="en-US" sz="2400" dirty="0">
                <a:solidFill>
                  <a:srgbClr val="00B050"/>
                </a:solidFill>
                <a:latin typeface="Comic Sans MS" pitchFamily="66" charset="0"/>
              </a:rPr>
              <a:t>. </a:t>
            </a:r>
            <a:endParaRPr lang="en-US" sz="2400" dirty="0" smtClean="0">
              <a:solidFill>
                <a:srgbClr val="00B050"/>
              </a:solidFill>
              <a:latin typeface="Comic Sans MS" pitchFamily="66" charset="0"/>
            </a:endParaRPr>
          </a:p>
          <a:p>
            <a:endParaRPr lang="en-US" sz="2400" dirty="0">
              <a:solidFill>
                <a:srgbClr val="00B050"/>
              </a:solidFill>
              <a:latin typeface="Comic Sans MS" pitchFamily="66" charset="0"/>
            </a:endParaRPr>
          </a:p>
          <a:p>
            <a:r>
              <a:rPr lang="en-US" sz="2400" dirty="0" smtClean="0">
                <a:solidFill>
                  <a:srgbClr val="00B050"/>
                </a:solidFill>
                <a:latin typeface="Comic Sans MS" pitchFamily="66" charset="0"/>
              </a:rPr>
              <a:t> </a:t>
            </a:r>
            <a:r>
              <a:rPr lang="en-US" sz="2400" dirty="0">
                <a:solidFill>
                  <a:srgbClr val="00B050"/>
                </a:solidFill>
                <a:latin typeface="Comic Sans MS" pitchFamily="66" charset="0"/>
              </a:rPr>
              <a:t>Please make every effort to set aside some time to conference with me.  These conferences are perhaps the most vital time we spend together discussing your child and how he or she learns and demonstrates his or her learning.  </a:t>
            </a:r>
          </a:p>
          <a:p>
            <a:endParaRPr lang="en-US" sz="3200" dirty="0">
              <a:solidFill>
                <a:srgbClr val="00B050"/>
              </a:solidFill>
              <a:latin typeface="Comic Sans MS" pitchFamily="66" charset="0"/>
            </a:endParaRPr>
          </a:p>
          <a:p>
            <a:r>
              <a:rPr lang="en-US" sz="2400" dirty="0">
                <a:solidFill>
                  <a:srgbClr val="00B050"/>
                </a:solidFill>
                <a:latin typeface="Comic Sans MS" pitchFamily="66" charset="0"/>
              </a:rPr>
              <a:t>More information will follow in October.</a:t>
            </a:r>
          </a:p>
        </p:txBody>
      </p:sp>
    </p:spTree>
    <p:extLst>
      <p:ext uri="{BB962C8B-B14F-4D97-AF65-F5344CB8AC3E}">
        <p14:creationId xmlns:p14="http://schemas.microsoft.com/office/powerpoint/2010/main" val="3067410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838200"/>
            <a:ext cx="6143625" cy="646331"/>
          </a:xfrm>
          <a:prstGeom prst="rect">
            <a:avLst/>
          </a:prstGeom>
          <a:noFill/>
        </p:spPr>
        <p:txBody>
          <a:bodyPr wrap="square" rtlCol="0">
            <a:spAutoFit/>
          </a:bodyPr>
          <a:lstStyle/>
          <a:p>
            <a:pPr algn="ctr"/>
            <a:r>
              <a:rPr lang="en-US" sz="3600" b="1" dirty="0" smtClean="0">
                <a:solidFill>
                  <a:schemeClr val="tx2">
                    <a:lumMod val="60000"/>
                    <a:lumOff val="40000"/>
                  </a:schemeClr>
                </a:solidFill>
                <a:latin typeface="Comic Sans MS" pitchFamily="66" charset="0"/>
              </a:rPr>
              <a:t>MCAS</a:t>
            </a:r>
            <a:endParaRPr lang="en-US" sz="3600" b="1" dirty="0">
              <a:solidFill>
                <a:schemeClr val="tx2">
                  <a:lumMod val="60000"/>
                  <a:lumOff val="40000"/>
                </a:schemeClr>
              </a:solidFill>
              <a:latin typeface="Comic Sans MS" pitchFamily="66" charset="0"/>
            </a:endParaRPr>
          </a:p>
        </p:txBody>
      </p:sp>
      <p:sp>
        <p:nvSpPr>
          <p:cNvPr id="3" name="Rectangle 2"/>
          <p:cNvSpPr/>
          <p:nvPr/>
        </p:nvSpPr>
        <p:spPr>
          <a:xfrm>
            <a:off x="1066800" y="2227212"/>
            <a:ext cx="7239000" cy="3711785"/>
          </a:xfrm>
          <a:prstGeom prst="rect">
            <a:avLst/>
          </a:prstGeom>
        </p:spPr>
        <p:txBody>
          <a:bodyPr wrap="square">
            <a:spAutoFit/>
          </a:bodyPr>
          <a:lstStyle/>
          <a:p>
            <a:pPr marL="342900" indent="-342900">
              <a:spcBef>
                <a:spcPct val="20000"/>
              </a:spcBef>
              <a:buFontTx/>
              <a:buChar char="•"/>
              <a:defRPr/>
            </a:pPr>
            <a:r>
              <a:rPr lang="en-US" sz="2400" dirty="0">
                <a:solidFill>
                  <a:srgbClr val="00B050"/>
                </a:solidFill>
                <a:latin typeface="Comic Sans MS" pitchFamily="66" charset="0"/>
              </a:rPr>
              <a:t>Massachusetts Comprehensive Assessment </a:t>
            </a:r>
            <a:r>
              <a:rPr lang="en-US" sz="2400" dirty="0" smtClean="0">
                <a:solidFill>
                  <a:srgbClr val="00B050"/>
                </a:solidFill>
                <a:latin typeface="Comic Sans MS" pitchFamily="66" charset="0"/>
              </a:rPr>
              <a:t>System</a:t>
            </a:r>
          </a:p>
          <a:p>
            <a:pPr>
              <a:spcBef>
                <a:spcPct val="20000"/>
              </a:spcBef>
              <a:defRPr/>
            </a:pPr>
            <a:endParaRPr lang="en-US" sz="800" dirty="0">
              <a:solidFill>
                <a:srgbClr val="00B050"/>
              </a:solidFill>
              <a:latin typeface="Comic Sans MS" pitchFamily="66" charset="0"/>
            </a:endParaRPr>
          </a:p>
          <a:p>
            <a:pPr marL="342900" indent="-342900">
              <a:spcBef>
                <a:spcPct val="20000"/>
              </a:spcBef>
              <a:buFontTx/>
              <a:buChar char="•"/>
              <a:defRPr/>
            </a:pPr>
            <a:r>
              <a:rPr lang="en-US" sz="2400" dirty="0">
                <a:solidFill>
                  <a:srgbClr val="00B050"/>
                </a:solidFill>
                <a:latin typeface="Comic Sans MS" pitchFamily="66" charset="0"/>
              </a:rPr>
              <a:t>Department of Education website: http://www.doe.mass.edu/mcas/  </a:t>
            </a:r>
            <a:endParaRPr lang="en-US" sz="2400" dirty="0" smtClean="0">
              <a:solidFill>
                <a:srgbClr val="00B050"/>
              </a:solidFill>
              <a:latin typeface="Comic Sans MS" pitchFamily="66" charset="0"/>
            </a:endParaRPr>
          </a:p>
          <a:p>
            <a:pPr>
              <a:spcBef>
                <a:spcPct val="20000"/>
              </a:spcBef>
              <a:defRPr/>
            </a:pPr>
            <a:endParaRPr lang="en-US" sz="800" dirty="0">
              <a:solidFill>
                <a:srgbClr val="00B050"/>
              </a:solidFill>
              <a:latin typeface="Comic Sans MS" pitchFamily="66" charset="0"/>
            </a:endParaRPr>
          </a:p>
          <a:p>
            <a:pPr marL="971550" lvl="1" indent="-514350">
              <a:spcBef>
                <a:spcPct val="20000"/>
              </a:spcBef>
              <a:buFont typeface="Arial" pitchFamily="34" charset="0"/>
              <a:buChar char="•"/>
              <a:defRPr/>
            </a:pPr>
            <a:r>
              <a:rPr lang="en-US" sz="2400" dirty="0" smtClean="0">
                <a:solidFill>
                  <a:srgbClr val="00B050"/>
                </a:solidFill>
                <a:latin typeface="Comic Sans MS" pitchFamily="66" charset="0"/>
              </a:rPr>
              <a:t>The </a:t>
            </a:r>
            <a:r>
              <a:rPr lang="en-US" sz="2400" dirty="0">
                <a:solidFill>
                  <a:srgbClr val="00B050"/>
                </a:solidFill>
                <a:latin typeface="Comic Sans MS" pitchFamily="66" charset="0"/>
              </a:rPr>
              <a:t>reading test is administered in March. It is 2 – 60 minute sessions long</a:t>
            </a:r>
            <a:r>
              <a:rPr lang="en-US" sz="2400" dirty="0" smtClean="0">
                <a:solidFill>
                  <a:srgbClr val="00B050"/>
                </a:solidFill>
                <a:latin typeface="Comic Sans MS" pitchFamily="66" charset="0"/>
              </a:rPr>
              <a:t>.</a:t>
            </a:r>
          </a:p>
          <a:p>
            <a:pPr lvl="1">
              <a:spcBef>
                <a:spcPct val="20000"/>
              </a:spcBef>
              <a:defRPr/>
            </a:pPr>
            <a:endParaRPr lang="en-US" sz="800" dirty="0">
              <a:solidFill>
                <a:srgbClr val="00B050"/>
              </a:solidFill>
              <a:latin typeface="Comic Sans MS" pitchFamily="66" charset="0"/>
            </a:endParaRPr>
          </a:p>
          <a:p>
            <a:pPr marL="971550" lvl="1" indent="-514350">
              <a:spcBef>
                <a:spcPct val="20000"/>
              </a:spcBef>
              <a:buFont typeface="Arial" pitchFamily="34" charset="0"/>
              <a:buChar char="•"/>
              <a:defRPr/>
            </a:pPr>
            <a:r>
              <a:rPr lang="en-US" sz="2400" dirty="0">
                <a:solidFill>
                  <a:srgbClr val="00B050"/>
                </a:solidFill>
                <a:latin typeface="Comic Sans MS" pitchFamily="66" charset="0"/>
              </a:rPr>
              <a:t>The math test is administered in May and it is also 2 – 60 minute sessions long.</a:t>
            </a:r>
          </a:p>
        </p:txBody>
      </p:sp>
    </p:spTree>
    <p:extLst>
      <p:ext uri="{BB962C8B-B14F-4D97-AF65-F5344CB8AC3E}">
        <p14:creationId xmlns:p14="http://schemas.microsoft.com/office/powerpoint/2010/main" val="1847121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838200"/>
            <a:ext cx="6143625" cy="646331"/>
          </a:xfrm>
          <a:prstGeom prst="rect">
            <a:avLst/>
          </a:prstGeom>
          <a:noFill/>
        </p:spPr>
        <p:txBody>
          <a:bodyPr wrap="square" rtlCol="0">
            <a:spAutoFit/>
          </a:bodyPr>
          <a:lstStyle/>
          <a:p>
            <a:pPr algn="ctr"/>
            <a:r>
              <a:rPr lang="en-US" sz="3600" b="1" dirty="0" smtClean="0">
                <a:solidFill>
                  <a:schemeClr val="tx2">
                    <a:lumMod val="60000"/>
                    <a:lumOff val="40000"/>
                  </a:schemeClr>
                </a:solidFill>
                <a:latin typeface="Comic Sans MS" pitchFamily="66" charset="0"/>
              </a:rPr>
              <a:t>Classroom Web Site</a:t>
            </a:r>
            <a:endParaRPr lang="en-US" sz="3600" b="1" dirty="0">
              <a:solidFill>
                <a:schemeClr val="tx2">
                  <a:lumMod val="60000"/>
                  <a:lumOff val="40000"/>
                </a:schemeClr>
              </a:solidFill>
              <a:latin typeface="Comic Sans MS" pitchFamily="66" charset="0"/>
            </a:endParaRPr>
          </a:p>
        </p:txBody>
      </p:sp>
      <p:sp>
        <p:nvSpPr>
          <p:cNvPr id="3" name="Rectangle 2"/>
          <p:cNvSpPr/>
          <p:nvPr/>
        </p:nvSpPr>
        <p:spPr>
          <a:xfrm>
            <a:off x="1447800" y="2057400"/>
            <a:ext cx="6553200" cy="4265783"/>
          </a:xfrm>
          <a:prstGeom prst="rect">
            <a:avLst/>
          </a:prstGeom>
        </p:spPr>
        <p:txBody>
          <a:bodyPr wrap="square">
            <a:spAutoFit/>
          </a:bodyPr>
          <a:lstStyle/>
          <a:p>
            <a:pPr marL="342900" indent="-342900">
              <a:lnSpc>
                <a:spcPct val="150000"/>
              </a:lnSpc>
              <a:spcBef>
                <a:spcPct val="20000"/>
              </a:spcBef>
              <a:buFontTx/>
              <a:buChar char="•"/>
            </a:pPr>
            <a:r>
              <a:rPr lang="en-US" sz="2400" dirty="0">
                <a:solidFill>
                  <a:srgbClr val="00B050"/>
                </a:solidFill>
                <a:latin typeface="Comic Sans MS" pitchFamily="66" charset="0"/>
              </a:rPr>
              <a:t>Our classroom website is still a work in progress.</a:t>
            </a:r>
          </a:p>
          <a:p>
            <a:pPr marL="342900" indent="-342900">
              <a:lnSpc>
                <a:spcPct val="150000"/>
              </a:lnSpc>
              <a:spcBef>
                <a:spcPct val="20000"/>
              </a:spcBef>
              <a:buFontTx/>
              <a:buChar char="•"/>
            </a:pPr>
            <a:r>
              <a:rPr lang="en-US" sz="2400" dirty="0">
                <a:solidFill>
                  <a:srgbClr val="00B050"/>
                </a:solidFill>
                <a:latin typeface="Comic Sans MS" pitchFamily="66" charset="0"/>
              </a:rPr>
              <a:t>Constructive criticism and expertise are always welcome.</a:t>
            </a:r>
          </a:p>
          <a:p>
            <a:pPr marL="342900" indent="-342900">
              <a:lnSpc>
                <a:spcPct val="150000"/>
              </a:lnSpc>
              <a:spcBef>
                <a:spcPct val="20000"/>
              </a:spcBef>
              <a:buFontTx/>
              <a:buChar char="•"/>
            </a:pPr>
            <a:r>
              <a:rPr lang="en-US" sz="2400" dirty="0">
                <a:solidFill>
                  <a:srgbClr val="00B050"/>
                </a:solidFill>
                <a:latin typeface="Comic Sans MS" pitchFamily="66" charset="0"/>
              </a:rPr>
              <a:t>Please consider the consent form.</a:t>
            </a:r>
          </a:p>
          <a:p>
            <a:pPr marL="342900" indent="-342900">
              <a:lnSpc>
                <a:spcPct val="150000"/>
              </a:lnSpc>
              <a:spcBef>
                <a:spcPct val="20000"/>
              </a:spcBef>
              <a:buFontTx/>
              <a:buChar char="•"/>
            </a:pPr>
            <a:r>
              <a:rPr lang="en-US" sz="2400" dirty="0">
                <a:solidFill>
                  <a:srgbClr val="00B050"/>
                </a:solidFill>
                <a:latin typeface="Comic Sans MS" pitchFamily="66" charset="0"/>
              </a:rPr>
              <a:t>Visit us often at:</a:t>
            </a:r>
          </a:p>
          <a:p>
            <a:pPr marL="342900" indent="-342900" algn="ctr">
              <a:lnSpc>
                <a:spcPct val="150000"/>
              </a:lnSpc>
              <a:spcBef>
                <a:spcPct val="20000"/>
              </a:spcBef>
            </a:pPr>
            <a:r>
              <a:rPr lang="en-US" sz="2400" dirty="0" smtClean="0">
                <a:solidFill>
                  <a:srgbClr val="00B050"/>
                </a:solidFill>
                <a:latin typeface="Comic Sans MS" pitchFamily="66" charset="0"/>
              </a:rPr>
              <a:t>www.mrsbrigham.org</a:t>
            </a:r>
            <a:endParaRPr lang="en-US" sz="2400" dirty="0">
              <a:solidFill>
                <a:srgbClr val="00B050"/>
              </a:solidFill>
              <a:latin typeface="Comic Sans MS" pitchFamily="66" charset="0"/>
            </a:endParaRPr>
          </a:p>
        </p:txBody>
      </p:sp>
    </p:spTree>
    <p:extLst>
      <p:ext uri="{BB962C8B-B14F-4D97-AF65-F5344CB8AC3E}">
        <p14:creationId xmlns:p14="http://schemas.microsoft.com/office/powerpoint/2010/main" val="28241568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54317" y="838200"/>
            <a:ext cx="4495800" cy="646331"/>
          </a:xfrm>
          <a:prstGeom prst="rect">
            <a:avLst/>
          </a:prstGeom>
          <a:noFill/>
        </p:spPr>
        <p:txBody>
          <a:bodyPr wrap="square" rtlCol="0">
            <a:spAutoFit/>
          </a:bodyPr>
          <a:lstStyle/>
          <a:p>
            <a:pPr algn="ctr"/>
            <a:r>
              <a:rPr lang="en-US" sz="3600" b="1" dirty="0" smtClean="0">
                <a:solidFill>
                  <a:schemeClr val="tx2">
                    <a:lumMod val="60000"/>
                    <a:lumOff val="40000"/>
                  </a:schemeClr>
                </a:solidFill>
                <a:latin typeface="Comic Sans MS" panose="030F0702030302020204" pitchFamily="66" charset="0"/>
              </a:rPr>
              <a:t>Common Core</a:t>
            </a:r>
            <a:endParaRPr lang="en-US" sz="3600" b="1" dirty="0">
              <a:solidFill>
                <a:schemeClr val="tx2">
                  <a:lumMod val="60000"/>
                  <a:lumOff val="40000"/>
                </a:schemeClr>
              </a:solidFill>
              <a:latin typeface="Comic Sans MS" panose="030F0702030302020204" pitchFamily="66" charset="0"/>
            </a:endParaRPr>
          </a:p>
        </p:txBody>
      </p:sp>
      <p:sp>
        <p:nvSpPr>
          <p:cNvPr id="4" name="TextBox 3"/>
          <p:cNvSpPr txBox="1"/>
          <p:nvPr/>
        </p:nvSpPr>
        <p:spPr>
          <a:xfrm>
            <a:off x="1752600" y="2286000"/>
            <a:ext cx="6172200" cy="3416320"/>
          </a:xfrm>
          <a:prstGeom prst="rect">
            <a:avLst/>
          </a:prstGeom>
          <a:noFill/>
        </p:spPr>
        <p:txBody>
          <a:bodyPr wrap="square" rtlCol="0">
            <a:spAutoFit/>
          </a:bodyPr>
          <a:lstStyle/>
          <a:p>
            <a:r>
              <a:rPr lang="en-US" sz="2400" dirty="0" smtClean="0">
                <a:solidFill>
                  <a:srgbClr val="00B050"/>
                </a:solidFill>
                <a:latin typeface="Comic Sans MS" panose="030F0702030302020204" pitchFamily="66" charset="0"/>
              </a:rPr>
              <a:t>Perhaps you’ve heard about the new national standards called the Common Core.  If not, they are a set of standards accepted by nearly all the states.  MA accepted the standards in their entirety but added a few additional standards in each subject and grade level.  This short video captures the mission of the Common Core Standards.</a:t>
            </a:r>
            <a:endParaRPr lang="en-US" sz="2400" dirty="0">
              <a:solidFill>
                <a:srgbClr val="00B050"/>
              </a:solidFill>
              <a:latin typeface="Comic Sans MS" panose="030F0702030302020204" pitchFamily="66" charset="0"/>
            </a:endParaRPr>
          </a:p>
        </p:txBody>
      </p:sp>
      <p:sp>
        <p:nvSpPr>
          <p:cNvPr id="5" name="Rectangle 4"/>
          <p:cNvSpPr/>
          <p:nvPr/>
        </p:nvSpPr>
        <p:spPr>
          <a:xfrm>
            <a:off x="4177260" y="5711395"/>
            <a:ext cx="849913" cy="400110"/>
          </a:xfrm>
          <a:prstGeom prst="rect">
            <a:avLst/>
          </a:prstGeom>
        </p:spPr>
        <p:txBody>
          <a:bodyPr wrap="none">
            <a:spAutoFit/>
          </a:bodyPr>
          <a:lstStyle/>
          <a:p>
            <a:r>
              <a:rPr lang="en-US" sz="2000" dirty="0" smtClean="0">
                <a:solidFill>
                  <a:srgbClr val="00B050"/>
                </a:solidFill>
                <a:latin typeface="Comic Sans MS" panose="030F0702030302020204" pitchFamily="66" charset="0"/>
                <a:hlinkClick r:id="rId2"/>
              </a:rPr>
              <a:t>Video</a:t>
            </a:r>
            <a:endParaRPr lang="en-US" sz="2000"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1137535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762000"/>
            <a:ext cx="6143625" cy="646331"/>
          </a:xfrm>
          <a:prstGeom prst="rect">
            <a:avLst/>
          </a:prstGeom>
          <a:noFill/>
        </p:spPr>
        <p:txBody>
          <a:bodyPr wrap="square" rtlCol="0">
            <a:spAutoFit/>
          </a:bodyPr>
          <a:lstStyle/>
          <a:p>
            <a:pPr algn="ctr"/>
            <a:r>
              <a:rPr lang="en-US" sz="3600" b="1" dirty="0" smtClean="0">
                <a:solidFill>
                  <a:schemeClr val="tx2">
                    <a:lumMod val="60000"/>
                    <a:lumOff val="40000"/>
                  </a:schemeClr>
                </a:solidFill>
                <a:latin typeface="Comic Sans MS" pitchFamily="66" charset="0"/>
              </a:rPr>
              <a:t>Mathematics</a:t>
            </a:r>
            <a:endParaRPr lang="en-US" sz="3600" b="1" dirty="0">
              <a:solidFill>
                <a:schemeClr val="tx2">
                  <a:lumMod val="60000"/>
                  <a:lumOff val="40000"/>
                </a:schemeClr>
              </a:solidFill>
              <a:latin typeface="Comic Sans MS" pitchFamily="66" charset="0"/>
            </a:endParaRPr>
          </a:p>
        </p:txBody>
      </p:sp>
      <p:sp>
        <p:nvSpPr>
          <p:cNvPr id="3" name="Rectangle 2"/>
          <p:cNvSpPr/>
          <p:nvPr/>
        </p:nvSpPr>
        <p:spPr>
          <a:xfrm>
            <a:off x="1142999" y="2057400"/>
            <a:ext cx="6981825" cy="4302716"/>
          </a:xfrm>
          <a:prstGeom prst="rect">
            <a:avLst/>
          </a:prstGeom>
        </p:spPr>
        <p:txBody>
          <a:bodyPr wrap="square">
            <a:spAutoFit/>
          </a:bodyPr>
          <a:lstStyle/>
          <a:p>
            <a:pPr marL="342900" indent="-342900">
              <a:spcBef>
                <a:spcPct val="20000"/>
              </a:spcBef>
              <a:buFontTx/>
              <a:buChar char="•"/>
            </a:pPr>
            <a:r>
              <a:rPr lang="en-US" sz="2400" dirty="0">
                <a:solidFill>
                  <a:srgbClr val="00B050"/>
                </a:solidFill>
                <a:latin typeface="Comic Sans MS" pitchFamily="66" charset="0"/>
                <a:cs typeface="Tunga" pitchFamily="2" charset="0"/>
              </a:rPr>
              <a:t>Second Edition of </a:t>
            </a:r>
            <a:r>
              <a:rPr lang="en-US" sz="2400" u="sng" dirty="0">
                <a:solidFill>
                  <a:srgbClr val="00B050"/>
                </a:solidFill>
                <a:latin typeface="Comic Sans MS" pitchFamily="66" charset="0"/>
                <a:cs typeface="Tunga" pitchFamily="2" charset="0"/>
              </a:rPr>
              <a:t>Investigations in Number, Data, and Space</a:t>
            </a:r>
            <a:r>
              <a:rPr lang="en-US" sz="2400" dirty="0">
                <a:solidFill>
                  <a:srgbClr val="00B050"/>
                </a:solidFill>
                <a:latin typeface="Comic Sans MS" pitchFamily="66" charset="0"/>
                <a:cs typeface="Tunga" pitchFamily="2" charset="0"/>
              </a:rPr>
              <a:t> – Standards-based curriculum focusing on conceptual understanding and problem </a:t>
            </a:r>
            <a:r>
              <a:rPr lang="en-US" sz="2400" dirty="0" smtClean="0">
                <a:solidFill>
                  <a:srgbClr val="00B050"/>
                </a:solidFill>
                <a:latin typeface="Comic Sans MS" pitchFamily="66" charset="0"/>
                <a:cs typeface="Tunga" pitchFamily="2" charset="0"/>
              </a:rPr>
              <a:t>solving</a:t>
            </a:r>
          </a:p>
          <a:p>
            <a:pPr>
              <a:spcBef>
                <a:spcPct val="20000"/>
              </a:spcBef>
            </a:pPr>
            <a:endParaRPr lang="en-US" sz="800" u="sng" dirty="0">
              <a:solidFill>
                <a:srgbClr val="00B050"/>
              </a:solidFill>
              <a:latin typeface="Comic Sans MS" pitchFamily="66" charset="0"/>
              <a:cs typeface="Tunga" pitchFamily="2" charset="0"/>
            </a:endParaRPr>
          </a:p>
          <a:p>
            <a:pPr marL="342900" indent="-342900">
              <a:spcBef>
                <a:spcPct val="20000"/>
              </a:spcBef>
              <a:buFontTx/>
              <a:buChar char="•"/>
            </a:pPr>
            <a:r>
              <a:rPr lang="en-US" sz="2400" dirty="0">
                <a:solidFill>
                  <a:srgbClr val="00B050"/>
                </a:solidFill>
                <a:latin typeface="Comic Sans MS" pitchFamily="66" charset="0"/>
                <a:cs typeface="Tunga" pitchFamily="2" charset="0"/>
              </a:rPr>
              <a:t>Handbook &amp; </a:t>
            </a:r>
            <a:r>
              <a:rPr lang="en-US" sz="2400" dirty="0" smtClean="0">
                <a:solidFill>
                  <a:srgbClr val="00B050"/>
                </a:solidFill>
                <a:latin typeface="Comic Sans MS" pitchFamily="66" charset="0"/>
                <a:cs typeface="Tunga" pitchFamily="2" charset="0"/>
              </a:rPr>
              <a:t>Online Support </a:t>
            </a:r>
            <a:r>
              <a:rPr lang="en-US" sz="2400" dirty="0">
                <a:solidFill>
                  <a:srgbClr val="00B050"/>
                </a:solidFill>
                <a:latin typeface="Comic Sans MS" pitchFamily="66" charset="0"/>
                <a:cs typeface="Tunga" pitchFamily="2" charset="0"/>
              </a:rPr>
              <a:t>(Great website</a:t>
            </a:r>
            <a:r>
              <a:rPr lang="en-US" sz="2400" dirty="0" smtClean="0">
                <a:solidFill>
                  <a:srgbClr val="00B050"/>
                </a:solidFill>
                <a:latin typeface="Comic Sans MS" pitchFamily="66" charset="0"/>
                <a:cs typeface="Tunga" pitchFamily="2" charset="0"/>
              </a:rPr>
              <a:t>)</a:t>
            </a:r>
          </a:p>
          <a:p>
            <a:pPr>
              <a:spcBef>
                <a:spcPct val="20000"/>
              </a:spcBef>
            </a:pPr>
            <a:endParaRPr lang="en-US" sz="800" dirty="0">
              <a:solidFill>
                <a:srgbClr val="00B050"/>
              </a:solidFill>
              <a:latin typeface="Comic Sans MS" pitchFamily="66" charset="0"/>
              <a:cs typeface="Tunga" pitchFamily="2" charset="0"/>
            </a:endParaRPr>
          </a:p>
          <a:p>
            <a:pPr marL="342900" indent="-342900">
              <a:spcBef>
                <a:spcPct val="20000"/>
              </a:spcBef>
              <a:buFontTx/>
              <a:buChar char="•"/>
            </a:pPr>
            <a:r>
              <a:rPr lang="en-US" sz="2400" dirty="0">
                <a:solidFill>
                  <a:srgbClr val="00B050"/>
                </a:solidFill>
                <a:latin typeface="Comic Sans MS" pitchFamily="66" charset="0"/>
                <a:cs typeface="Tunga" pitchFamily="2" charset="0"/>
              </a:rPr>
              <a:t>Every Day Counts – Grade specific curriculum focusing on basic </a:t>
            </a:r>
            <a:r>
              <a:rPr lang="en-US" sz="2400" dirty="0" smtClean="0">
                <a:solidFill>
                  <a:srgbClr val="00B050"/>
                </a:solidFill>
                <a:latin typeface="Comic Sans MS" pitchFamily="66" charset="0"/>
                <a:cs typeface="Tunga" pitchFamily="2" charset="0"/>
              </a:rPr>
              <a:t>skills</a:t>
            </a:r>
          </a:p>
          <a:p>
            <a:pPr>
              <a:spcBef>
                <a:spcPct val="20000"/>
              </a:spcBef>
            </a:pPr>
            <a:endParaRPr lang="en-US" sz="800" dirty="0">
              <a:solidFill>
                <a:srgbClr val="00B050"/>
              </a:solidFill>
              <a:latin typeface="Comic Sans MS" pitchFamily="66" charset="0"/>
              <a:cs typeface="Tunga" pitchFamily="2" charset="0"/>
            </a:endParaRPr>
          </a:p>
          <a:p>
            <a:pPr marL="342900" indent="-342900">
              <a:spcBef>
                <a:spcPct val="20000"/>
              </a:spcBef>
              <a:buFontTx/>
              <a:buChar char="•"/>
            </a:pPr>
            <a:r>
              <a:rPr lang="en-US" sz="2400" dirty="0">
                <a:solidFill>
                  <a:srgbClr val="00B050"/>
                </a:solidFill>
                <a:latin typeface="Comic Sans MS" pitchFamily="66" charset="0"/>
                <a:cs typeface="Tunga" pitchFamily="2" charset="0"/>
              </a:rPr>
              <a:t>Memorization of </a:t>
            </a:r>
            <a:r>
              <a:rPr lang="en-US" sz="2400" dirty="0" smtClean="0">
                <a:solidFill>
                  <a:srgbClr val="00B050"/>
                </a:solidFill>
                <a:latin typeface="Comic Sans MS" pitchFamily="66" charset="0"/>
                <a:cs typeface="Tunga" pitchFamily="2" charset="0"/>
              </a:rPr>
              <a:t>Facts</a:t>
            </a:r>
          </a:p>
          <a:p>
            <a:pPr>
              <a:spcBef>
                <a:spcPct val="20000"/>
              </a:spcBef>
            </a:pPr>
            <a:endParaRPr lang="en-US" sz="800" dirty="0">
              <a:solidFill>
                <a:srgbClr val="00B050"/>
              </a:solidFill>
              <a:latin typeface="Comic Sans MS" pitchFamily="66" charset="0"/>
              <a:cs typeface="Tunga" pitchFamily="2" charset="0"/>
            </a:endParaRPr>
          </a:p>
          <a:p>
            <a:pPr marL="342900" indent="-342900">
              <a:spcBef>
                <a:spcPct val="20000"/>
              </a:spcBef>
              <a:buFontTx/>
              <a:buChar char="•"/>
            </a:pPr>
            <a:r>
              <a:rPr lang="en-US" sz="2400" dirty="0">
                <a:solidFill>
                  <a:srgbClr val="00B050"/>
                </a:solidFill>
                <a:latin typeface="Comic Sans MS" pitchFamily="66" charset="0"/>
                <a:cs typeface="Tunga" pitchFamily="2" charset="0"/>
              </a:rPr>
              <a:t>Helping with homework</a:t>
            </a:r>
          </a:p>
        </p:txBody>
      </p:sp>
    </p:spTree>
    <p:extLst>
      <p:ext uri="{BB962C8B-B14F-4D97-AF65-F5344CB8AC3E}">
        <p14:creationId xmlns:p14="http://schemas.microsoft.com/office/powerpoint/2010/main" val="140122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599" y="762000"/>
            <a:ext cx="6143625" cy="646331"/>
          </a:xfrm>
          <a:prstGeom prst="rect">
            <a:avLst/>
          </a:prstGeom>
          <a:noFill/>
        </p:spPr>
        <p:txBody>
          <a:bodyPr wrap="square" rtlCol="0">
            <a:spAutoFit/>
          </a:bodyPr>
          <a:lstStyle/>
          <a:p>
            <a:pPr algn="ctr"/>
            <a:r>
              <a:rPr lang="en-US" sz="3600" b="1" dirty="0" smtClean="0">
                <a:solidFill>
                  <a:schemeClr val="tx2">
                    <a:lumMod val="60000"/>
                    <a:lumOff val="40000"/>
                  </a:schemeClr>
                </a:solidFill>
                <a:latin typeface="Comic Sans MS" pitchFamily="66" charset="0"/>
              </a:rPr>
              <a:t>English Language Arts</a:t>
            </a:r>
            <a:endParaRPr lang="en-US" sz="3600" b="1" dirty="0">
              <a:solidFill>
                <a:schemeClr val="tx2">
                  <a:lumMod val="60000"/>
                  <a:lumOff val="40000"/>
                </a:schemeClr>
              </a:solidFill>
              <a:latin typeface="Comic Sans MS" pitchFamily="66" charset="0"/>
            </a:endParaRPr>
          </a:p>
        </p:txBody>
      </p:sp>
      <p:sp>
        <p:nvSpPr>
          <p:cNvPr id="3" name="Rectangle 2"/>
          <p:cNvSpPr/>
          <p:nvPr/>
        </p:nvSpPr>
        <p:spPr>
          <a:xfrm>
            <a:off x="1066800" y="2209800"/>
            <a:ext cx="7162800" cy="3785652"/>
          </a:xfrm>
          <a:prstGeom prst="rect">
            <a:avLst/>
          </a:prstGeom>
        </p:spPr>
        <p:txBody>
          <a:bodyPr wrap="square">
            <a:spAutoFit/>
          </a:bodyPr>
          <a:lstStyle/>
          <a:p>
            <a:pPr marL="344488" indent="-344488">
              <a:buFontTx/>
              <a:buChar char="•"/>
            </a:pPr>
            <a:r>
              <a:rPr lang="en-US" sz="2400" dirty="0" smtClean="0">
                <a:solidFill>
                  <a:srgbClr val="00B050"/>
                </a:solidFill>
                <a:latin typeface="Comic Sans MS" pitchFamily="66" charset="0"/>
              </a:rPr>
              <a:t>CAFÉ: Availability </a:t>
            </a:r>
            <a:r>
              <a:rPr lang="en-US" sz="2400" dirty="0">
                <a:solidFill>
                  <a:srgbClr val="00B050"/>
                </a:solidFill>
                <a:latin typeface="Comic Sans MS" pitchFamily="66" charset="0"/>
              </a:rPr>
              <a:t>of individualized instruction that targets your own child’s </a:t>
            </a:r>
            <a:r>
              <a:rPr lang="en-US" sz="2400" dirty="0" smtClean="0">
                <a:solidFill>
                  <a:srgbClr val="00B050"/>
                </a:solidFill>
                <a:latin typeface="Comic Sans MS" pitchFamily="66" charset="0"/>
              </a:rPr>
              <a:t>needs.</a:t>
            </a:r>
            <a:endParaRPr lang="en-US" sz="2400" dirty="0">
              <a:solidFill>
                <a:srgbClr val="00B050"/>
              </a:solidFill>
              <a:latin typeface="Comic Sans MS" pitchFamily="66" charset="0"/>
            </a:endParaRPr>
          </a:p>
          <a:p>
            <a:pPr marL="344488" indent="-344488">
              <a:buFontTx/>
              <a:buChar char="•"/>
            </a:pPr>
            <a:r>
              <a:rPr lang="en-US" sz="2400" dirty="0" smtClean="0">
                <a:solidFill>
                  <a:srgbClr val="00B050"/>
                </a:solidFill>
                <a:latin typeface="Comic Sans MS" pitchFamily="66" charset="0"/>
              </a:rPr>
              <a:t>DAILY FIVE - Literacy </a:t>
            </a:r>
            <a:r>
              <a:rPr lang="en-US" sz="2400" dirty="0">
                <a:solidFill>
                  <a:srgbClr val="00B050"/>
                </a:solidFill>
                <a:latin typeface="Comic Sans MS" pitchFamily="66" charset="0"/>
              </a:rPr>
              <a:t>Choices: Read to Self,  Read to Someone, Work on  Writing, Listen to Reading, and Word </a:t>
            </a:r>
            <a:r>
              <a:rPr lang="en-US" sz="2400" dirty="0" smtClean="0">
                <a:solidFill>
                  <a:srgbClr val="00B050"/>
                </a:solidFill>
                <a:latin typeface="Comic Sans MS" pitchFamily="66" charset="0"/>
              </a:rPr>
              <a:t>Work</a:t>
            </a:r>
          </a:p>
          <a:p>
            <a:pPr marL="344488" indent="-344488">
              <a:buFontTx/>
              <a:buChar char="•"/>
            </a:pPr>
            <a:r>
              <a:rPr lang="en-US" sz="2400" dirty="0" smtClean="0">
                <a:solidFill>
                  <a:srgbClr val="00B050"/>
                </a:solidFill>
                <a:latin typeface="Comic Sans MS" pitchFamily="66" charset="0"/>
              </a:rPr>
              <a:t>Open </a:t>
            </a:r>
            <a:r>
              <a:rPr lang="en-US" sz="2400" dirty="0">
                <a:solidFill>
                  <a:srgbClr val="00B050"/>
                </a:solidFill>
                <a:latin typeface="Comic Sans MS" pitchFamily="66" charset="0"/>
              </a:rPr>
              <a:t>Court Reading </a:t>
            </a:r>
            <a:r>
              <a:rPr lang="en-US" sz="2400" dirty="0" smtClean="0">
                <a:solidFill>
                  <a:srgbClr val="00B050"/>
                </a:solidFill>
                <a:latin typeface="Comic Sans MS" pitchFamily="66" charset="0"/>
              </a:rPr>
              <a:t>Program</a:t>
            </a:r>
            <a:endParaRPr lang="en-US" sz="2400" dirty="0">
              <a:solidFill>
                <a:srgbClr val="00B050"/>
              </a:solidFill>
              <a:latin typeface="Comic Sans MS" pitchFamily="66" charset="0"/>
            </a:endParaRPr>
          </a:p>
          <a:p>
            <a:pPr marL="344488" indent="-344488">
              <a:buFontTx/>
              <a:buChar char="•"/>
            </a:pPr>
            <a:r>
              <a:rPr lang="en-US" sz="2400" dirty="0" smtClean="0">
                <a:solidFill>
                  <a:srgbClr val="00B050"/>
                </a:solidFill>
                <a:latin typeface="Comic Sans MS" pitchFamily="66" charset="0"/>
              </a:rPr>
              <a:t>Common </a:t>
            </a:r>
            <a:r>
              <a:rPr lang="en-US" sz="2400" dirty="0">
                <a:solidFill>
                  <a:srgbClr val="00B050"/>
                </a:solidFill>
                <a:latin typeface="Comic Sans MS" pitchFamily="66" charset="0"/>
              </a:rPr>
              <a:t>recreational reading, basal selections, author studies, mini lessons, </a:t>
            </a:r>
            <a:r>
              <a:rPr lang="en-US" sz="2400" dirty="0" smtClean="0">
                <a:solidFill>
                  <a:srgbClr val="00B050"/>
                </a:solidFill>
                <a:latin typeface="Comic Sans MS" pitchFamily="66" charset="0"/>
              </a:rPr>
              <a:t>poetry, genre </a:t>
            </a:r>
            <a:r>
              <a:rPr lang="en-US" sz="2400" dirty="0">
                <a:solidFill>
                  <a:srgbClr val="00B050"/>
                </a:solidFill>
                <a:latin typeface="Comic Sans MS" pitchFamily="66" charset="0"/>
              </a:rPr>
              <a:t>studies, read aloud.</a:t>
            </a:r>
          </a:p>
          <a:p>
            <a:pPr marL="344488" indent="-344488">
              <a:buFontTx/>
              <a:buChar char="•"/>
            </a:pPr>
            <a:r>
              <a:rPr lang="en-US" sz="2400" dirty="0">
                <a:solidFill>
                  <a:srgbClr val="00B050"/>
                </a:solidFill>
                <a:latin typeface="Comic Sans MS" pitchFamily="66" charset="0"/>
              </a:rPr>
              <a:t>Read every day!</a:t>
            </a:r>
          </a:p>
        </p:txBody>
      </p:sp>
    </p:spTree>
    <p:extLst>
      <p:ext uri="{BB962C8B-B14F-4D97-AF65-F5344CB8AC3E}">
        <p14:creationId xmlns:p14="http://schemas.microsoft.com/office/powerpoint/2010/main" val="3947125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884315"/>
            <a:ext cx="6143625" cy="646331"/>
          </a:xfrm>
          <a:prstGeom prst="rect">
            <a:avLst/>
          </a:prstGeom>
          <a:noFill/>
        </p:spPr>
        <p:txBody>
          <a:bodyPr wrap="square" rtlCol="0">
            <a:spAutoFit/>
          </a:bodyPr>
          <a:lstStyle/>
          <a:p>
            <a:pPr algn="ctr"/>
            <a:r>
              <a:rPr lang="en-US" sz="3600" b="1" dirty="0" smtClean="0">
                <a:solidFill>
                  <a:schemeClr val="tx2">
                    <a:lumMod val="60000"/>
                    <a:lumOff val="40000"/>
                  </a:schemeClr>
                </a:solidFill>
                <a:latin typeface="Comic Sans MS" pitchFamily="66" charset="0"/>
              </a:rPr>
              <a:t>Spelling</a:t>
            </a:r>
            <a:endParaRPr lang="en-US" sz="3600" b="1" dirty="0">
              <a:solidFill>
                <a:schemeClr val="tx2">
                  <a:lumMod val="60000"/>
                  <a:lumOff val="40000"/>
                </a:schemeClr>
              </a:solidFill>
              <a:latin typeface="Comic Sans MS" pitchFamily="66" charset="0"/>
            </a:endParaRPr>
          </a:p>
        </p:txBody>
      </p:sp>
      <p:sp>
        <p:nvSpPr>
          <p:cNvPr id="3" name="TextBox 2"/>
          <p:cNvSpPr txBox="1"/>
          <p:nvPr/>
        </p:nvSpPr>
        <p:spPr>
          <a:xfrm>
            <a:off x="990600" y="2895600"/>
            <a:ext cx="7391400" cy="2800767"/>
          </a:xfrm>
          <a:prstGeom prst="rect">
            <a:avLst/>
          </a:prstGeom>
          <a:noFill/>
        </p:spPr>
        <p:txBody>
          <a:bodyPr wrap="square" rtlCol="0">
            <a:spAutoFit/>
          </a:bodyPr>
          <a:lstStyle/>
          <a:p>
            <a:pPr marL="342900" indent="-342900">
              <a:buFont typeface="Arial" pitchFamily="34" charset="0"/>
              <a:buChar char="•"/>
            </a:pPr>
            <a:r>
              <a:rPr lang="en-US" sz="2200" dirty="0" smtClean="0">
                <a:solidFill>
                  <a:srgbClr val="00B050"/>
                </a:solidFill>
                <a:latin typeface="Comic Sans MS" pitchFamily="66" charset="0"/>
              </a:rPr>
              <a:t>20ish words that will follow a spelling pattern taken from the </a:t>
            </a:r>
            <a:r>
              <a:rPr lang="en-US" sz="2200" i="1" dirty="0" smtClean="0">
                <a:solidFill>
                  <a:srgbClr val="00B050"/>
                </a:solidFill>
                <a:latin typeface="Comic Sans MS" pitchFamily="66" charset="0"/>
              </a:rPr>
              <a:t>Words Their Way </a:t>
            </a:r>
            <a:r>
              <a:rPr lang="en-US" sz="2200" dirty="0" smtClean="0">
                <a:solidFill>
                  <a:srgbClr val="00B050"/>
                </a:solidFill>
                <a:latin typeface="Comic Sans MS" pitchFamily="66" charset="0"/>
              </a:rPr>
              <a:t>spelling curriculum.</a:t>
            </a:r>
          </a:p>
          <a:p>
            <a:pPr marL="342900" indent="-342900">
              <a:buFont typeface="Arial" pitchFamily="34" charset="0"/>
              <a:buChar char="•"/>
            </a:pPr>
            <a:r>
              <a:rPr lang="en-US" sz="2200" dirty="0" smtClean="0">
                <a:solidFill>
                  <a:srgbClr val="00B050"/>
                </a:solidFill>
                <a:latin typeface="Comic Sans MS" pitchFamily="66" charset="0"/>
              </a:rPr>
              <a:t>Opportunities to practice during </a:t>
            </a:r>
            <a:r>
              <a:rPr lang="en-US" sz="2200" i="1" dirty="0" smtClean="0">
                <a:solidFill>
                  <a:srgbClr val="00B050"/>
                </a:solidFill>
                <a:latin typeface="Comic Sans MS" pitchFamily="66" charset="0"/>
              </a:rPr>
              <a:t>CAFE</a:t>
            </a:r>
            <a:r>
              <a:rPr lang="en-US" sz="2200" dirty="0" smtClean="0">
                <a:solidFill>
                  <a:srgbClr val="00B050"/>
                </a:solidFill>
                <a:latin typeface="Comic Sans MS" pitchFamily="66" charset="0"/>
              </a:rPr>
              <a:t> and at home.</a:t>
            </a:r>
          </a:p>
          <a:p>
            <a:pPr marL="342900" indent="-342900">
              <a:buFont typeface="Arial" pitchFamily="34" charset="0"/>
              <a:buChar char="•"/>
            </a:pPr>
            <a:r>
              <a:rPr lang="en-US" sz="2200" dirty="0" smtClean="0">
                <a:solidFill>
                  <a:srgbClr val="00B050"/>
                </a:solidFill>
                <a:latin typeface="Comic Sans MS" pitchFamily="66" charset="0"/>
              </a:rPr>
              <a:t>Monday small group instruction focusing on a spelling pattern or rule.</a:t>
            </a:r>
          </a:p>
          <a:p>
            <a:pPr marL="342900" indent="-342900">
              <a:buFont typeface="Arial" pitchFamily="34" charset="0"/>
              <a:buChar char="•"/>
            </a:pPr>
            <a:r>
              <a:rPr lang="en-US" sz="2200" dirty="0" smtClean="0">
                <a:solidFill>
                  <a:srgbClr val="00B050"/>
                </a:solidFill>
                <a:latin typeface="Comic Sans MS" pitchFamily="66" charset="0"/>
              </a:rPr>
              <a:t>Friday spelling test.</a:t>
            </a:r>
          </a:p>
          <a:p>
            <a:pPr marL="342900" indent="-342900">
              <a:buFont typeface="Arial" pitchFamily="34" charset="0"/>
              <a:buChar char="•"/>
            </a:pPr>
            <a:r>
              <a:rPr lang="en-US" sz="2200" dirty="0" smtClean="0">
                <a:solidFill>
                  <a:srgbClr val="00B050"/>
                </a:solidFill>
                <a:latin typeface="Comic Sans MS" pitchFamily="66" charset="0"/>
              </a:rPr>
              <a:t>Your child will be asked to apply the studied spelling pattern or rule to new words.</a:t>
            </a:r>
          </a:p>
        </p:txBody>
      </p:sp>
    </p:spTree>
    <p:extLst>
      <p:ext uri="{BB962C8B-B14F-4D97-AF65-F5344CB8AC3E}">
        <p14:creationId xmlns:p14="http://schemas.microsoft.com/office/powerpoint/2010/main" val="3973489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822647"/>
            <a:ext cx="5838825" cy="646331"/>
          </a:xfrm>
          <a:prstGeom prst="rect">
            <a:avLst/>
          </a:prstGeom>
          <a:noFill/>
        </p:spPr>
        <p:txBody>
          <a:bodyPr wrap="square" rtlCol="0">
            <a:spAutoFit/>
          </a:bodyPr>
          <a:lstStyle/>
          <a:p>
            <a:pPr algn="ctr"/>
            <a:r>
              <a:rPr lang="en-US" sz="3600" b="1" dirty="0" smtClean="0">
                <a:solidFill>
                  <a:schemeClr val="tx2">
                    <a:lumMod val="60000"/>
                    <a:lumOff val="40000"/>
                  </a:schemeClr>
                </a:solidFill>
                <a:latin typeface="Comic Sans MS" pitchFamily="66" charset="0"/>
              </a:rPr>
              <a:t>Writing</a:t>
            </a:r>
            <a:endParaRPr lang="en-US" sz="3600" b="1" dirty="0">
              <a:solidFill>
                <a:schemeClr val="tx2">
                  <a:lumMod val="60000"/>
                  <a:lumOff val="40000"/>
                </a:schemeClr>
              </a:solidFill>
              <a:latin typeface="Comic Sans MS" pitchFamily="66" charset="0"/>
            </a:endParaRPr>
          </a:p>
        </p:txBody>
      </p:sp>
      <p:sp>
        <p:nvSpPr>
          <p:cNvPr id="3" name="TextBox 2"/>
          <p:cNvSpPr txBox="1"/>
          <p:nvPr/>
        </p:nvSpPr>
        <p:spPr>
          <a:xfrm>
            <a:off x="990600" y="2590800"/>
            <a:ext cx="7058024" cy="3139321"/>
          </a:xfrm>
          <a:prstGeom prst="rect">
            <a:avLst/>
          </a:prstGeom>
          <a:noFill/>
        </p:spPr>
        <p:txBody>
          <a:bodyPr wrap="square" rtlCol="0">
            <a:spAutoFit/>
          </a:bodyPr>
          <a:lstStyle/>
          <a:p>
            <a:pPr marL="285750" indent="-285750">
              <a:buFont typeface="Arial" pitchFamily="34" charset="0"/>
              <a:buChar char="•"/>
            </a:pPr>
            <a:r>
              <a:rPr lang="en-US" sz="2200" dirty="0" smtClean="0">
                <a:solidFill>
                  <a:srgbClr val="00B050"/>
                </a:solidFill>
                <a:latin typeface="Comic Sans MS" pitchFamily="66" charset="0"/>
              </a:rPr>
              <a:t>A process approach to writing will be used.</a:t>
            </a:r>
          </a:p>
          <a:p>
            <a:pPr marL="285750" indent="-285750">
              <a:buFont typeface="Arial" pitchFamily="34" charset="0"/>
              <a:buChar char="•"/>
            </a:pPr>
            <a:r>
              <a:rPr lang="en-US" sz="2200" dirty="0" smtClean="0">
                <a:solidFill>
                  <a:srgbClr val="00B050"/>
                </a:solidFill>
                <a:latin typeface="Comic Sans MS" pitchFamily="66" charset="0"/>
              </a:rPr>
              <a:t>Students will receive instruction during mini lessons and during writing conferences.</a:t>
            </a:r>
          </a:p>
          <a:p>
            <a:pPr marL="285750" indent="-285750">
              <a:buFont typeface="Arial" pitchFamily="34" charset="0"/>
              <a:buChar char="•"/>
            </a:pPr>
            <a:r>
              <a:rPr lang="en-US" sz="2200" dirty="0" smtClean="0">
                <a:solidFill>
                  <a:srgbClr val="00B050"/>
                </a:solidFill>
                <a:latin typeface="Comic Sans MS" pitchFamily="66" charset="0"/>
              </a:rPr>
              <a:t>Writing instruction will focus on three types of writing:  narrative, informational and persuasive. </a:t>
            </a:r>
          </a:p>
          <a:p>
            <a:pPr marL="285750" indent="-285750">
              <a:buFont typeface="Arial" pitchFamily="34" charset="0"/>
              <a:buChar char="•"/>
            </a:pPr>
            <a:r>
              <a:rPr lang="en-US" sz="2200" dirty="0" smtClean="0">
                <a:solidFill>
                  <a:srgbClr val="00B050"/>
                </a:solidFill>
                <a:latin typeface="Comic Sans MS" pitchFamily="66" charset="0"/>
              </a:rPr>
              <a:t>When the teacher confers with a child she will reteach skills and strategies, give the student an opportunity to practice skills and strategies, and asses progress.</a:t>
            </a:r>
          </a:p>
        </p:txBody>
      </p:sp>
    </p:spTree>
    <p:extLst>
      <p:ext uri="{BB962C8B-B14F-4D97-AF65-F5344CB8AC3E}">
        <p14:creationId xmlns:p14="http://schemas.microsoft.com/office/powerpoint/2010/main" val="2657084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863872"/>
            <a:ext cx="6143625" cy="646331"/>
          </a:xfrm>
          <a:prstGeom prst="rect">
            <a:avLst/>
          </a:prstGeom>
          <a:noFill/>
        </p:spPr>
        <p:txBody>
          <a:bodyPr wrap="square" rtlCol="0">
            <a:spAutoFit/>
          </a:bodyPr>
          <a:lstStyle/>
          <a:p>
            <a:pPr algn="ctr"/>
            <a:r>
              <a:rPr lang="en-US" sz="3600" b="1" dirty="0" smtClean="0">
                <a:solidFill>
                  <a:schemeClr val="tx2">
                    <a:lumMod val="60000"/>
                    <a:lumOff val="40000"/>
                  </a:schemeClr>
                </a:solidFill>
                <a:latin typeface="Comic Sans MS" pitchFamily="66" charset="0"/>
              </a:rPr>
              <a:t>Science</a:t>
            </a:r>
            <a:endParaRPr lang="en-US" sz="3600" b="1" dirty="0">
              <a:solidFill>
                <a:schemeClr val="tx2">
                  <a:lumMod val="60000"/>
                  <a:lumOff val="40000"/>
                </a:schemeClr>
              </a:solidFill>
              <a:latin typeface="Comic Sans MS" pitchFamily="66" charset="0"/>
            </a:endParaRPr>
          </a:p>
        </p:txBody>
      </p:sp>
      <p:sp>
        <p:nvSpPr>
          <p:cNvPr id="3" name="Rectangle 2"/>
          <p:cNvSpPr/>
          <p:nvPr/>
        </p:nvSpPr>
        <p:spPr>
          <a:xfrm>
            <a:off x="1495425" y="2286000"/>
            <a:ext cx="6629400" cy="3662541"/>
          </a:xfrm>
          <a:prstGeom prst="rect">
            <a:avLst/>
          </a:prstGeom>
        </p:spPr>
        <p:txBody>
          <a:bodyPr wrap="square">
            <a:spAutoFit/>
          </a:bodyPr>
          <a:lstStyle/>
          <a:p>
            <a:r>
              <a:rPr lang="en-US" sz="3200" dirty="0" smtClean="0">
                <a:solidFill>
                  <a:srgbClr val="00B050"/>
                </a:solidFill>
                <a:latin typeface="Comic Sans MS" pitchFamily="66" charset="0"/>
              </a:rPr>
              <a:t>Three hands on Earth Science units that focus on:</a:t>
            </a:r>
          </a:p>
          <a:p>
            <a:pPr marL="457200" indent="-457200">
              <a:buFont typeface="Arial" pitchFamily="34" charset="0"/>
              <a:buChar char="•"/>
            </a:pPr>
            <a:endParaRPr lang="en-US" sz="2800" dirty="0">
              <a:solidFill>
                <a:srgbClr val="00B050"/>
              </a:solidFill>
              <a:latin typeface="Comic Sans MS" pitchFamily="66" charset="0"/>
            </a:endParaRPr>
          </a:p>
          <a:p>
            <a:pPr marL="457200" indent="-457200">
              <a:buFont typeface="Arial" pitchFamily="34" charset="0"/>
              <a:buChar char="•"/>
            </a:pPr>
            <a:r>
              <a:rPr lang="en-US" sz="2800" dirty="0" smtClean="0">
                <a:solidFill>
                  <a:srgbClr val="00B050"/>
                </a:solidFill>
                <a:latin typeface="Comic Sans MS" pitchFamily="66" charset="0"/>
              </a:rPr>
              <a:t>Rocks </a:t>
            </a:r>
            <a:r>
              <a:rPr lang="en-US" sz="2800" dirty="0">
                <a:solidFill>
                  <a:srgbClr val="00B050"/>
                </a:solidFill>
                <a:latin typeface="Comic Sans MS" pitchFamily="66" charset="0"/>
              </a:rPr>
              <a:t>and Minerals</a:t>
            </a:r>
          </a:p>
          <a:p>
            <a:pPr marL="457200" indent="-457200">
              <a:buFont typeface="Arial" pitchFamily="34" charset="0"/>
              <a:buChar char="•"/>
            </a:pPr>
            <a:endParaRPr lang="en-US" sz="2800" dirty="0">
              <a:solidFill>
                <a:srgbClr val="00B050"/>
              </a:solidFill>
              <a:latin typeface="Comic Sans MS" pitchFamily="66" charset="0"/>
            </a:endParaRPr>
          </a:p>
          <a:p>
            <a:pPr marL="457200" indent="-457200">
              <a:buFont typeface="Arial" pitchFamily="34" charset="0"/>
              <a:buChar char="•"/>
            </a:pPr>
            <a:r>
              <a:rPr lang="en-US" sz="2800" dirty="0">
                <a:solidFill>
                  <a:srgbClr val="00B050"/>
                </a:solidFill>
                <a:latin typeface="Comic Sans MS" pitchFamily="66" charset="0"/>
              </a:rPr>
              <a:t>Weather</a:t>
            </a:r>
          </a:p>
          <a:p>
            <a:pPr marL="457200" indent="-457200">
              <a:buFont typeface="Arial" pitchFamily="34" charset="0"/>
              <a:buChar char="•"/>
            </a:pPr>
            <a:endParaRPr lang="en-US" sz="2800" dirty="0">
              <a:solidFill>
                <a:srgbClr val="00B050"/>
              </a:solidFill>
              <a:latin typeface="Comic Sans MS" pitchFamily="66" charset="0"/>
            </a:endParaRPr>
          </a:p>
          <a:p>
            <a:pPr marL="457200" indent="-457200">
              <a:buFont typeface="Arial" pitchFamily="34" charset="0"/>
              <a:buChar char="•"/>
            </a:pPr>
            <a:r>
              <a:rPr lang="en-US" sz="2800" dirty="0">
                <a:solidFill>
                  <a:srgbClr val="00B050"/>
                </a:solidFill>
                <a:latin typeface="Comic Sans MS" pitchFamily="66" charset="0"/>
              </a:rPr>
              <a:t>Solar System</a:t>
            </a:r>
          </a:p>
        </p:txBody>
      </p:sp>
    </p:spTree>
    <p:extLst>
      <p:ext uri="{BB962C8B-B14F-4D97-AF65-F5344CB8AC3E}">
        <p14:creationId xmlns:p14="http://schemas.microsoft.com/office/powerpoint/2010/main" val="3972535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885765"/>
            <a:ext cx="6143625" cy="646331"/>
          </a:xfrm>
          <a:prstGeom prst="rect">
            <a:avLst/>
          </a:prstGeom>
          <a:noFill/>
        </p:spPr>
        <p:txBody>
          <a:bodyPr wrap="square" rtlCol="0">
            <a:spAutoFit/>
          </a:bodyPr>
          <a:lstStyle/>
          <a:p>
            <a:pPr algn="ctr"/>
            <a:r>
              <a:rPr lang="en-US" sz="3600" b="1" dirty="0" smtClean="0">
                <a:solidFill>
                  <a:schemeClr val="tx2">
                    <a:lumMod val="60000"/>
                    <a:lumOff val="40000"/>
                  </a:schemeClr>
                </a:solidFill>
                <a:latin typeface="Comic Sans MS" pitchFamily="66" charset="0"/>
              </a:rPr>
              <a:t>Social Studies</a:t>
            </a:r>
          </a:p>
        </p:txBody>
      </p:sp>
      <p:sp>
        <p:nvSpPr>
          <p:cNvPr id="3" name="Rectangle 2"/>
          <p:cNvSpPr/>
          <p:nvPr/>
        </p:nvSpPr>
        <p:spPr>
          <a:xfrm>
            <a:off x="1676400" y="2667000"/>
            <a:ext cx="6019800" cy="3323987"/>
          </a:xfrm>
          <a:prstGeom prst="rect">
            <a:avLst/>
          </a:prstGeom>
        </p:spPr>
        <p:txBody>
          <a:bodyPr wrap="square">
            <a:spAutoFit/>
          </a:bodyPr>
          <a:lstStyle/>
          <a:p>
            <a:pPr marL="285750" indent="-285750">
              <a:lnSpc>
                <a:spcPct val="150000"/>
              </a:lnSpc>
              <a:buFont typeface="Arial" pitchFamily="34" charset="0"/>
              <a:buChar char="•"/>
            </a:pPr>
            <a:r>
              <a:rPr lang="en-US" sz="2800" dirty="0">
                <a:solidFill>
                  <a:srgbClr val="00B050"/>
                </a:solidFill>
                <a:latin typeface="Comic Sans MS" pitchFamily="66" charset="0"/>
              </a:rPr>
              <a:t>Massachusetts </a:t>
            </a:r>
          </a:p>
          <a:p>
            <a:pPr marL="285750" indent="-285750">
              <a:lnSpc>
                <a:spcPct val="150000"/>
              </a:lnSpc>
              <a:buFont typeface="Arial" pitchFamily="34" charset="0"/>
              <a:buChar char="•"/>
            </a:pPr>
            <a:r>
              <a:rPr lang="en-US" sz="2800" dirty="0">
                <a:solidFill>
                  <a:srgbClr val="00B050"/>
                </a:solidFill>
                <a:latin typeface="Comic Sans MS" pitchFamily="66" charset="0"/>
              </a:rPr>
              <a:t>Local and State Geography</a:t>
            </a:r>
          </a:p>
          <a:p>
            <a:pPr marL="285750" indent="-285750">
              <a:lnSpc>
                <a:spcPct val="150000"/>
              </a:lnSpc>
              <a:buFont typeface="Arial" pitchFamily="34" charset="0"/>
              <a:buChar char="•"/>
            </a:pPr>
            <a:r>
              <a:rPr lang="en-US" sz="2800" dirty="0">
                <a:solidFill>
                  <a:srgbClr val="00B050"/>
                </a:solidFill>
                <a:latin typeface="Comic Sans MS" pitchFamily="66" charset="0"/>
              </a:rPr>
              <a:t>Pilgrims, </a:t>
            </a:r>
            <a:r>
              <a:rPr lang="en-US" sz="2800" dirty="0" err="1">
                <a:solidFill>
                  <a:srgbClr val="00B050"/>
                </a:solidFill>
                <a:latin typeface="Comic Sans MS" pitchFamily="66" charset="0"/>
              </a:rPr>
              <a:t>Wampanoags</a:t>
            </a:r>
            <a:r>
              <a:rPr lang="en-US" sz="2800" dirty="0">
                <a:solidFill>
                  <a:srgbClr val="00B050"/>
                </a:solidFill>
                <a:latin typeface="Comic Sans MS" pitchFamily="66" charset="0"/>
              </a:rPr>
              <a:t>, </a:t>
            </a:r>
            <a:r>
              <a:rPr lang="en-US" sz="2800" dirty="0" smtClean="0">
                <a:solidFill>
                  <a:srgbClr val="00B050"/>
                </a:solidFill>
                <a:latin typeface="Comic Sans MS" pitchFamily="66" charset="0"/>
              </a:rPr>
              <a:t>Puritans</a:t>
            </a:r>
          </a:p>
          <a:p>
            <a:pPr marL="285750" indent="-285750">
              <a:lnSpc>
                <a:spcPct val="150000"/>
              </a:lnSpc>
              <a:buFont typeface="Arial" pitchFamily="34" charset="0"/>
              <a:buChar char="•"/>
            </a:pPr>
            <a:r>
              <a:rPr lang="en-US" sz="2800" dirty="0" smtClean="0">
                <a:solidFill>
                  <a:srgbClr val="00B050"/>
                </a:solidFill>
                <a:latin typeface="Comic Sans MS" pitchFamily="66" charset="0"/>
              </a:rPr>
              <a:t>Biographies</a:t>
            </a:r>
            <a:endParaRPr lang="en-US" sz="2800" dirty="0">
              <a:solidFill>
                <a:srgbClr val="00B050"/>
              </a:solidFill>
              <a:latin typeface="Comic Sans MS" pitchFamily="66" charset="0"/>
            </a:endParaRPr>
          </a:p>
          <a:p>
            <a:pPr marL="285750" indent="-285750">
              <a:lnSpc>
                <a:spcPct val="150000"/>
              </a:lnSpc>
              <a:buFont typeface="Arial" pitchFamily="34" charset="0"/>
              <a:buChar char="•"/>
            </a:pPr>
            <a:r>
              <a:rPr lang="en-US" sz="2800" dirty="0">
                <a:solidFill>
                  <a:srgbClr val="00B050"/>
                </a:solidFill>
                <a:latin typeface="Comic Sans MS" pitchFamily="66" charset="0"/>
              </a:rPr>
              <a:t>American Revolution</a:t>
            </a:r>
          </a:p>
        </p:txBody>
      </p:sp>
    </p:spTree>
    <p:extLst>
      <p:ext uri="{BB962C8B-B14F-4D97-AF65-F5344CB8AC3E}">
        <p14:creationId xmlns:p14="http://schemas.microsoft.com/office/powerpoint/2010/main" val="1851196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685800"/>
            <a:ext cx="6143625" cy="646331"/>
          </a:xfrm>
          <a:prstGeom prst="rect">
            <a:avLst/>
          </a:prstGeom>
          <a:noFill/>
        </p:spPr>
        <p:txBody>
          <a:bodyPr wrap="square" rtlCol="0">
            <a:spAutoFit/>
          </a:bodyPr>
          <a:lstStyle/>
          <a:p>
            <a:pPr algn="ctr"/>
            <a:r>
              <a:rPr lang="en-US" sz="3600" b="1" dirty="0" smtClean="0">
                <a:solidFill>
                  <a:schemeClr val="tx2">
                    <a:lumMod val="60000"/>
                    <a:lumOff val="40000"/>
                  </a:schemeClr>
                </a:solidFill>
                <a:latin typeface="Comic Sans MS" pitchFamily="66" charset="0"/>
              </a:rPr>
              <a:t>MA Project</a:t>
            </a:r>
            <a:endParaRPr lang="en-US" sz="3600" b="1" dirty="0">
              <a:solidFill>
                <a:schemeClr val="tx2">
                  <a:lumMod val="60000"/>
                  <a:lumOff val="40000"/>
                </a:schemeClr>
              </a:solidFill>
              <a:latin typeface="Comic Sans MS" pitchFamily="66" charset="0"/>
            </a:endParaRPr>
          </a:p>
        </p:txBody>
      </p:sp>
      <p:sp>
        <p:nvSpPr>
          <p:cNvPr id="3" name="Rectangle 2"/>
          <p:cNvSpPr/>
          <p:nvPr/>
        </p:nvSpPr>
        <p:spPr>
          <a:xfrm>
            <a:off x="1814512" y="2518129"/>
            <a:ext cx="5867400" cy="3108543"/>
          </a:xfrm>
          <a:prstGeom prst="rect">
            <a:avLst/>
          </a:prstGeom>
        </p:spPr>
        <p:txBody>
          <a:bodyPr wrap="square">
            <a:spAutoFit/>
          </a:bodyPr>
          <a:lstStyle/>
          <a:p>
            <a:pPr marL="285750" indent="-285750">
              <a:buFont typeface="Arial" pitchFamily="34" charset="0"/>
              <a:buChar char="•"/>
            </a:pPr>
            <a:r>
              <a:rPr lang="en-US" sz="2800" dirty="0">
                <a:solidFill>
                  <a:srgbClr val="00B050"/>
                </a:solidFill>
                <a:latin typeface="Comic Sans MS" pitchFamily="66" charset="0"/>
              </a:rPr>
              <a:t>Due June </a:t>
            </a:r>
            <a:r>
              <a:rPr lang="en-US" sz="2800" dirty="0" smtClean="0">
                <a:solidFill>
                  <a:srgbClr val="00B050"/>
                </a:solidFill>
                <a:latin typeface="Comic Sans MS" pitchFamily="66" charset="0"/>
              </a:rPr>
              <a:t>2, 2014</a:t>
            </a:r>
            <a:endParaRPr lang="en-US" sz="2800" dirty="0">
              <a:solidFill>
                <a:srgbClr val="00B050"/>
              </a:solidFill>
              <a:latin typeface="Comic Sans MS" pitchFamily="66" charset="0"/>
            </a:endParaRPr>
          </a:p>
          <a:p>
            <a:pPr marL="285750" indent="-285750">
              <a:buFont typeface="Arial" pitchFamily="34" charset="0"/>
              <a:buChar char="•"/>
            </a:pPr>
            <a:r>
              <a:rPr lang="en-US" sz="2800" dirty="0">
                <a:solidFill>
                  <a:srgbClr val="00B050"/>
                </a:solidFill>
                <a:latin typeface="Comic Sans MS" pitchFamily="66" charset="0"/>
              </a:rPr>
              <a:t>Start gathering items</a:t>
            </a:r>
          </a:p>
          <a:p>
            <a:pPr marL="285750" indent="-285750">
              <a:buFont typeface="Arial" pitchFamily="34" charset="0"/>
              <a:buChar char="•"/>
            </a:pPr>
            <a:r>
              <a:rPr lang="en-US" sz="2800" dirty="0">
                <a:solidFill>
                  <a:srgbClr val="00B050"/>
                </a:solidFill>
                <a:latin typeface="Comic Sans MS" pitchFamily="66" charset="0"/>
              </a:rPr>
              <a:t>Keep </a:t>
            </a:r>
            <a:r>
              <a:rPr lang="en-US" sz="2800" dirty="0" smtClean="0">
                <a:solidFill>
                  <a:srgbClr val="00B050"/>
                </a:solidFill>
                <a:latin typeface="Comic Sans MS" pitchFamily="66" charset="0"/>
              </a:rPr>
              <a:t>project materials in a central </a:t>
            </a:r>
            <a:r>
              <a:rPr lang="en-US" sz="2800" dirty="0">
                <a:solidFill>
                  <a:srgbClr val="00B050"/>
                </a:solidFill>
                <a:latin typeface="Comic Sans MS" pitchFamily="66" charset="0"/>
              </a:rPr>
              <a:t>location</a:t>
            </a:r>
          </a:p>
          <a:p>
            <a:pPr marL="285750" indent="-285750">
              <a:buFont typeface="Arial" pitchFamily="34" charset="0"/>
              <a:buChar char="•"/>
            </a:pPr>
            <a:r>
              <a:rPr lang="en-US" sz="2800" dirty="0">
                <a:solidFill>
                  <a:srgbClr val="00B050"/>
                </a:solidFill>
                <a:latin typeface="Comic Sans MS" pitchFamily="66" charset="0"/>
              </a:rPr>
              <a:t>Please do not do the project for your child.</a:t>
            </a:r>
          </a:p>
          <a:p>
            <a:pPr marL="285750" indent="-285750">
              <a:buFont typeface="Arial" pitchFamily="34" charset="0"/>
              <a:buChar char="•"/>
            </a:pPr>
            <a:r>
              <a:rPr lang="en-US" sz="2800" dirty="0">
                <a:solidFill>
                  <a:srgbClr val="00B050"/>
                </a:solidFill>
                <a:latin typeface="Comic Sans MS" pitchFamily="66" charset="0"/>
              </a:rPr>
              <a:t>Try to have fun with it!</a:t>
            </a:r>
          </a:p>
        </p:txBody>
      </p:sp>
    </p:spTree>
    <p:extLst>
      <p:ext uri="{BB962C8B-B14F-4D97-AF65-F5344CB8AC3E}">
        <p14:creationId xmlns:p14="http://schemas.microsoft.com/office/powerpoint/2010/main" val="312780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981200"/>
            <a:ext cx="6858000" cy="4462760"/>
          </a:xfrm>
          <a:prstGeom prst="rect">
            <a:avLst/>
          </a:prstGeom>
        </p:spPr>
        <p:txBody>
          <a:bodyPr wrap="square">
            <a:spAutoFit/>
          </a:bodyPr>
          <a:lstStyle/>
          <a:p>
            <a:pPr marL="342900" indent="-342900">
              <a:spcBef>
                <a:spcPct val="20000"/>
              </a:spcBef>
              <a:buFontTx/>
              <a:buChar char="•"/>
            </a:pPr>
            <a:r>
              <a:rPr lang="en-US" sz="2000" dirty="0">
                <a:solidFill>
                  <a:srgbClr val="00B050"/>
                </a:solidFill>
                <a:latin typeface="Comic Sans MS" pitchFamily="66" charset="0"/>
              </a:rPr>
              <a:t>Spelling </a:t>
            </a:r>
            <a:r>
              <a:rPr lang="en-US" sz="2000" dirty="0" smtClean="0">
                <a:solidFill>
                  <a:srgbClr val="00B050"/>
                </a:solidFill>
                <a:latin typeface="Comic Sans MS" pitchFamily="66" charset="0"/>
              </a:rPr>
              <a:t>Closed Sort due Tuesday</a:t>
            </a:r>
          </a:p>
          <a:p>
            <a:pPr marL="342900" indent="-342900">
              <a:spcBef>
                <a:spcPct val="20000"/>
              </a:spcBef>
              <a:buFontTx/>
              <a:buChar char="•"/>
            </a:pPr>
            <a:r>
              <a:rPr lang="en-US" sz="2000" dirty="0" smtClean="0">
                <a:solidFill>
                  <a:srgbClr val="00B050"/>
                </a:solidFill>
                <a:latin typeface="Comic Sans MS" pitchFamily="66" charset="0"/>
              </a:rPr>
              <a:t>Spelling Blind Sort </a:t>
            </a:r>
            <a:r>
              <a:rPr lang="en-US" sz="2000" dirty="0">
                <a:solidFill>
                  <a:srgbClr val="00B050"/>
                </a:solidFill>
                <a:latin typeface="Comic Sans MS" pitchFamily="66" charset="0"/>
              </a:rPr>
              <a:t>due </a:t>
            </a:r>
            <a:r>
              <a:rPr lang="en-US" sz="2000" dirty="0" smtClean="0">
                <a:solidFill>
                  <a:srgbClr val="00B050"/>
                </a:solidFill>
                <a:latin typeface="Comic Sans MS" pitchFamily="66" charset="0"/>
              </a:rPr>
              <a:t>on Wednesday</a:t>
            </a:r>
          </a:p>
          <a:p>
            <a:pPr marL="342900" indent="-342900">
              <a:spcBef>
                <a:spcPct val="20000"/>
              </a:spcBef>
              <a:buFontTx/>
              <a:buChar char="•"/>
            </a:pPr>
            <a:r>
              <a:rPr lang="en-US" sz="2000" dirty="0" smtClean="0">
                <a:solidFill>
                  <a:srgbClr val="00B050"/>
                </a:solidFill>
                <a:latin typeface="Comic Sans MS" pitchFamily="66" charset="0"/>
              </a:rPr>
              <a:t>Spelling Word Hunt due Thursday</a:t>
            </a:r>
          </a:p>
          <a:p>
            <a:pPr marL="342900" indent="-342900">
              <a:spcBef>
                <a:spcPct val="20000"/>
              </a:spcBef>
              <a:buFontTx/>
              <a:buChar char="•"/>
            </a:pPr>
            <a:r>
              <a:rPr lang="en-US" sz="2000" dirty="0" smtClean="0">
                <a:solidFill>
                  <a:srgbClr val="00B050"/>
                </a:solidFill>
                <a:latin typeface="Comic Sans MS" pitchFamily="66" charset="0"/>
              </a:rPr>
              <a:t>Spelling Writing Sort Due Friday</a:t>
            </a:r>
          </a:p>
          <a:p>
            <a:pPr marL="342900" indent="-342900">
              <a:spcBef>
                <a:spcPct val="20000"/>
              </a:spcBef>
              <a:buFontTx/>
              <a:buChar char="•"/>
            </a:pPr>
            <a:r>
              <a:rPr lang="en-US" sz="2000" dirty="0" smtClean="0">
                <a:solidFill>
                  <a:srgbClr val="00B050"/>
                </a:solidFill>
                <a:latin typeface="Comic Sans MS" pitchFamily="66" charset="0"/>
              </a:rPr>
              <a:t>Study for Friday’s Spelling Test</a:t>
            </a:r>
          </a:p>
          <a:p>
            <a:pPr marL="342900" indent="-342900">
              <a:spcBef>
                <a:spcPct val="20000"/>
              </a:spcBef>
              <a:buFontTx/>
              <a:buChar char="•"/>
            </a:pPr>
            <a:r>
              <a:rPr lang="en-US" sz="2000" dirty="0" smtClean="0">
                <a:solidFill>
                  <a:srgbClr val="00B050"/>
                </a:solidFill>
                <a:latin typeface="Comic Sans MS" pitchFamily="66" charset="0"/>
              </a:rPr>
              <a:t>Math</a:t>
            </a:r>
            <a:r>
              <a:rPr lang="en-US" sz="2000" dirty="0">
                <a:solidFill>
                  <a:srgbClr val="00B050"/>
                </a:solidFill>
                <a:latin typeface="Comic Sans MS" pitchFamily="66" charset="0"/>
              </a:rPr>
              <a:t>: nearly every night</a:t>
            </a:r>
          </a:p>
          <a:p>
            <a:pPr marL="342900" indent="-342900">
              <a:spcBef>
                <a:spcPct val="20000"/>
              </a:spcBef>
              <a:buFontTx/>
              <a:buChar char="•"/>
            </a:pPr>
            <a:r>
              <a:rPr lang="en-US" sz="2000" dirty="0">
                <a:solidFill>
                  <a:srgbClr val="00B050"/>
                </a:solidFill>
                <a:latin typeface="Comic Sans MS" pitchFamily="66" charset="0"/>
              </a:rPr>
              <a:t>Review math facts often</a:t>
            </a:r>
          </a:p>
          <a:p>
            <a:pPr marL="342900" indent="-342900">
              <a:spcBef>
                <a:spcPct val="20000"/>
              </a:spcBef>
              <a:buFontTx/>
              <a:buChar char="•"/>
            </a:pPr>
            <a:r>
              <a:rPr lang="en-US" sz="2000" dirty="0">
                <a:solidFill>
                  <a:srgbClr val="00B050"/>
                </a:solidFill>
                <a:latin typeface="Comic Sans MS" pitchFamily="66" charset="0"/>
              </a:rPr>
              <a:t>Cursive </a:t>
            </a:r>
            <a:r>
              <a:rPr lang="en-US" sz="2000" dirty="0" smtClean="0">
                <a:solidFill>
                  <a:srgbClr val="00B050"/>
                </a:solidFill>
                <a:latin typeface="Comic Sans MS" pitchFamily="66" charset="0"/>
              </a:rPr>
              <a:t>regularly – Due the next day</a:t>
            </a:r>
            <a:endParaRPr lang="en-US" sz="2000" dirty="0">
              <a:solidFill>
                <a:srgbClr val="00B050"/>
              </a:solidFill>
              <a:latin typeface="Comic Sans MS" pitchFamily="66" charset="0"/>
            </a:endParaRPr>
          </a:p>
          <a:p>
            <a:pPr marL="342900" indent="-342900">
              <a:spcBef>
                <a:spcPct val="20000"/>
              </a:spcBef>
              <a:buFontTx/>
              <a:buChar char="•"/>
            </a:pPr>
            <a:r>
              <a:rPr lang="en-US" sz="2000" dirty="0">
                <a:solidFill>
                  <a:srgbClr val="00B050"/>
                </a:solidFill>
                <a:latin typeface="Comic Sans MS" pitchFamily="66" charset="0"/>
              </a:rPr>
              <a:t>Read new poem in poetry folder on </a:t>
            </a:r>
            <a:r>
              <a:rPr lang="en-US" sz="2000" dirty="0" smtClean="0">
                <a:solidFill>
                  <a:srgbClr val="00B050"/>
                </a:solidFill>
                <a:latin typeface="Comic Sans MS" pitchFamily="66" charset="0"/>
              </a:rPr>
              <a:t>Thursdays</a:t>
            </a:r>
          </a:p>
          <a:p>
            <a:pPr marL="342900" indent="-342900">
              <a:spcBef>
                <a:spcPct val="20000"/>
              </a:spcBef>
              <a:buFontTx/>
              <a:buChar char="•"/>
            </a:pPr>
            <a:r>
              <a:rPr lang="en-US" sz="2000" dirty="0" smtClean="0">
                <a:solidFill>
                  <a:srgbClr val="00B050"/>
                </a:solidFill>
                <a:latin typeface="Comic Sans MS" pitchFamily="66" charset="0"/>
              </a:rPr>
              <a:t>Occasional Reading Comprehension </a:t>
            </a:r>
            <a:r>
              <a:rPr lang="en-US" sz="2000" dirty="0" smtClean="0">
                <a:solidFill>
                  <a:srgbClr val="00B050"/>
                </a:solidFill>
                <a:latin typeface="Comic Sans MS" pitchFamily="66" charset="0"/>
              </a:rPr>
              <a:t>Homework</a:t>
            </a:r>
          </a:p>
          <a:p>
            <a:pPr marL="342900" indent="-342900">
              <a:spcBef>
                <a:spcPct val="20000"/>
              </a:spcBef>
              <a:buFontTx/>
              <a:buChar char="•"/>
            </a:pPr>
            <a:r>
              <a:rPr lang="en-US" sz="2000" dirty="0" smtClean="0">
                <a:solidFill>
                  <a:srgbClr val="00B050"/>
                </a:solidFill>
                <a:latin typeface="Comic Sans MS" pitchFamily="66" charset="0"/>
              </a:rPr>
              <a:t>Produce one page of writing </a:t>
            </a:r>
            <a:r>
              <a:rPr lang="en-US" sz="2000" smtClean="0">
                <a:solidFill>
                  <a:srgbClr val="00B050"/>
                </a:solidFill>
                <a:latin typeface="Comic Sans MS" pitchFamily="66" charset="0"/>
              </a:rPr>
              <a:t>- weekly</a:t>
            </a:r>
            <a:endParaRPr lang="en-US" sz="2000" dirty="0">
              <a:solidFill>
                <a:srgbClr val="00B050"/>
              </a:solidFill>
              <a:latin typeface="Comic Sans MS" pitchFamily="66" charset="0"/>
            </a:endParaRPr>
          </a:p>
          <a:p>
            <a:pPr marL="342900" indent="-342900">
              <a:spcBef>
                <a:spcPct val="20000"/>
              </a:spcBef>
              <a:buFontTx/>
              <a:buChar char="•"/>
            </a:pPr>
            <a:r>
              <a:rPr lang="en-US" sz="2000" dirty="0">
                <a:solidFill>
                  <a:srgbClr val="00B050"/>
                </a:solidFill>
                <a:latin typeface="Comic Sans MS" pitchFamily="66" charset="0"/>
              </a:rPr>
              <a:t>Read for a minimum of 20 minutes a night</a:t>
            </a:r>
          </a:p>
        </p:txBody>
      </p:sp>
      <p:sp>
        <p:nvSpPr>
          <p:cNvPr id="3" name="Rectangle 2"/>
          <p:cNvSpPr/>
          <p:nvPr/>
        </p:nvSpPr>
        <p:spPr>
          <a:xfrm>
            <a:off x="3355235" y="762000"/>
            <a:ext cx="2427268" cy="646331"/>
          </a:xfrm>
          <a:prstGeom prst="rect">
            <a:avLst/>
          </a:prstGeom>
        </p:spPr>
        <p:txBody>
          <a:bodyPr wrap="none">
            <a:spAutoFit/>
          </a:bodyPr>
          <a:lstStyle/>
          <a:p>
            <a:pPr algn="ctr"/>
            <a:r>
              <a:rPr lang="en-US" sz="3600" b="1" dirty="0" smtClean="0">
                <a:solidFill>
                  <a:schemeClr val="tx2">
                    <a:lumMod val="60000"/>
                    <a:lumOff val="40000"/>
                  </a:schemeClr>
                </a:solidFill>
                <a:latin typeface="Comic Sans MS" pitchFamily="66" charset="0"/>
              </a:rPr>
              <a:t>Homework</a:t>
            </a:r>
            <a:endParaRPr lang="en-US" sz="3600" b="1" dirty="0">
              <a:solidFill>
                <a:schemeClr val="tx2">
                  <a:lumMod val="60000"/>
                  <a:lumOff val="40000"/>
                </a:schemeClr>
              </a:solidFill>
              <a:latin typeface="Comic Sans MS" pitchFamily="66" charset="0"/>
            </a:endParaRPr>
          </a:p>
        </p:txBody>
      </p:sp>
    </p:spTree>
    <p:extLst>
      <p:ext uri="{BB962C8B-B14F-4D97-AF65-F5344CB8AC3E}">
        <p14:creationId xmlns:p14="http://schemas.microsoft.com/office/powerpoint/2010/main" val="1679921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7a63ae98c9331042c85a0ce3caf3b722">
  <xsd:schema xmlns:xsd="http://www.w3.org/2001/XMLSchema" xmlns:p="http://schemas.microsoft.com/office/2006/metadata/properties" targetNamespace="http://schemas.microsoft.com/office/2006/metadata/properties" ma:root="true" ma:fieldsID="643ad641ad674e858ec36190b61f65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A13A4F-7750-493E-96C2-F8B64403E4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63C4EAA-A337-4284-B451-437A16F5935A}">
  <ds:schemaRefs>
    <ds:schemaRef ds:uri="http://purl.org/dc/elements/1.1/"/>
    <ds:schemaRef ds:uri="http://purl.org/dc/dcmitype/"/>
    <ds:schemaRef ds:uri="http://schemas.microsoft.com/office/2006/documentManagement/types"/>
    <ds:schemaRef ds:uri="http://purl.org/dc/terms/"/>
    <ds:schemaRef ds:uri="http://schemas.openxmlformats.org/package/2006/metadata/core-properties"/>
    <ds:schemaRef ds:uri="http://www.w3.org/XML/1998/namespace"/>
    <ds:schemaRef ds:uri="http://schemas.microsoft.com/office/2006/metadata/properties"/>
  </ds:schemaRefs>
</ds:datastoreItem>
</file>

<file path=customXml/itemProps3.xml><?xml version="1.0" encoding="utf-8"?>
<ds:datastoreItem xmlns:ds="http://schemas.openxmlformats.org/officeDocument/2006/customXml" ds:itemID="{26D72D27-D2FF-4C4D-A4E6-C20D284A33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265</TotalTime>
  <Words>719</Words>
  <Application>Microsoft Office PowerPoint</Application>
  <PresentationFormat>On-screen Show (4:3)</PresentationFormat>
  <Paragraphs>116</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Brigham, Marie</dc:creator>
  <cp:lastModifiedBy>Brigham</cp:lastModifiedBy>
  <cp:revision>41</cp:revision>
  <dcterms:created xsi:type="dcterms:W3CDTF">2011-09-16T18:54:22Z</dcterms:created>
  <dcterms:modified xsi:type="dcterms:W3CDTF">2013-09-25T00:55:29Z</dcterms:modified>
</cp:coreProperties>
</file>