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2" r:id="rId5"/>
    <p:sldId id="263" r:id="rId6"/>
    <p:sldId id="264" r:id="rId7"/>
    <p:sldId id="265" r:id="rId8"/>
    <p:sldId id="266" r:id="rId9"/>
    <p:sldId id="267" r:id="rId10"/>
    <p:sldId id="268" r:id="rId11"/>
    <p:sldId id="269" r:id="rId12"/>
    <p:sldId id="270" r:id="rId13"/>
    <p:sldId id="272" r:id="rId14"/>
    <p:sldId id="271"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8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672FAF-136A-49A5-8916-45BFB93C4433}"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144619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72FAF-136A-49A5-8916-45BFB93C4433}"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37959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72FAF-136A-49A5-8916-45BFB93C4433}"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43245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72FAF-136A-49A5-8916-45BFB93C4433}"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148632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672FAF-136A-49A5-8916-45BFB93C4433}"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1848031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672FAF-136A-49A5-8916-45BFB93C4433}"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38715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672FAF-136A-49A5-8916-45BFB93C4433}" type="datetimeFigureOut">
              <a:rPr lang="en-US" smtClean="0"/>
              <a:t>9/17/2012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403989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672FAF-136A-49A5-8916-45BFB93C4433}" type="datetimeFigureOut">
              <a:rPr lang="en-US" smtClean="0"/>
              <a:t>9/17/2012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313988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72FAF-136A-49A5-8916-45BFB93C4433}" type="datetimeFigureOut">
              <a:rPr lang="en-US" smtClean="0"/>
              <a:t>9/17/2012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396528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72FAF-136A-49A5-8916-45BFB93C4433}"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391312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72FAF-136A-49A5-8916-45BFB93C4433}"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165F-ECBB-4429-9DFD-78E1FC866BA6}" type="slidenum">
              <a:rPr lang="en-US" smtClean="0"/>
              <a:t>‹#›</a:t>
            </a:fld>
            <a:endParaRPr lang="en-US"/>
          </a:p>
        </p:txBody>
      </p:sp>
    </p:spTree>
    <p:extLst>
      <p:ext uri="{BB962C8B-B14F-4D97-AF65-F5344CB8AC3E}">
        <p14:creationId xmlns:p14="http://schemas.microsoft.com/office/powerpoint/2010/main" val="7120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72FAF-136A-49A5-8916-45BFB93C4433}" type="datetimeFigureOut">
              <a:rPr lang="en-US" smtClean="0"/>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165F-ECBB-4429-9DFD-78E1FC866BA6}" type="slidenum">
              <a:rPr lang="en-US" smtClean="0"/>
              <a:t>‹#›</a:t>
            </a:fld>
            <a:endParaRPr lang="en-US"/>
          </a:p>
        </p:txBody>
      </p:sp>
    </p:spTree>
    <p:extLst>
      <p:ext uri="{BB962C8B-B14F-4D97-AF65-F5344CB8AC3E}">
        <p14:creationId xmlns:p14="http://schemas.microsoft.com/office/powerpoint/2010/main" val="3694346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451" y="0"/>
            <a:ext cx="10223500" cy="7581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300207" y="2590800"/>
            <a:ext cx="4572000" cy="3785652"/>
          </a:xfrm>
          <a:prstGeom prst="rect">
            <a:avLst/>
          </a:prstGeom>
        </p:spPr>
        <p:txBody>
          <a:bodyPr>
            <a:spAutoFit/>
          </a:bodyPr>
          <a:lstStyle/>
          <a:p>
            <a:pPr lvl="0" algn="ctr"/>
            <a:r>
              <a:rPr lang="en-US" sz="6000" b="1" dirty="0">
                <a:solidFill>
                  <a:prstClr val="black">
                    <a:lumMod val="95000"/>
                    <a:lumOff val="5000"/>
                  </a:prstClr>
                </a:solidFill>
                <a:latin typeface="Broadway" pitchFamily="82" charset="0"/>
              </a:rPr>
              <a:t>Welcome to Brigham Theatre</a:t>
            </a:r>
          </a:p>
        </p:txBody>
      </p:sp>
    </p:spTree>
    <p:extLst>
      <p:ext uri="{BB962C8B-B14F-4D97-AF65-F5344CB8AC3E}">
        <p14:creationId xmlns:p14="http://schemas.microsoft.com/office/powerpoint/2010/main" val="2712297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263686" y="304800"/>
            <a:ext cx="4800600" cy="461665"/>
          </a:xfrm>
          <a:prstGeom prst="rect">
            <a:avLst/>
          </a:prstGeom>
          <a:noFill/>
        </p:spPr>
        <p:txBody>
          <a:bodyPr wrap="square" rtlCol="0">
            <a:spAutoFit/>
          </a:bodyPr>
          <a:lstStyle/>
          <a:p>
            <a:pPr algn="ctr"/>
            <a:r>
              <a:rPr lang="en-US" sz="2400" b="1" dirty="0" smtClean="0">
                <a:latin typeface="Broadway" pitchFamily="82" charset="0"/>
              </a:rPr>
              <a:t>Act 8:  Homework</a:t>
            </a:r>
            <a:endParaRPr lang="en-US" sz="2400" b="1" dirty="0">
              <a:latin typeface="Broadway" pitchFamily="82" charset="0"/>
            </a:endParaRPr>
          </a:p>
        </p:txBody>
      </p:sp>
      <p:sp>
        <p:nvSpPr>
          <p:cNvPr id="6" name="TextBox 5"/>
          <p:cNvSpPr txBox="1"/>
          <p:nvPr/>
        </p:nvSpPr>
        <p:spPr>
          <a:xfrm>
            <a:off x="2971800" y="1066800"/>
            <a:ext cx="5804114" cy="5336846"/>
          </a:xfrm>
          <a:prstGeom prst="rect">
            <a:avLst/>
          </a:prstGeom>
          <a:noFill/>
        </p:spPr>
        <p:txBody>
          <a:bodyPr wrap="square" rtlCol="0">
            <a:spAutoFit/>
          </a:bodyPr>
          <a:lstStyle/>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Spelling s</a:t>
            </a:r>
            <a:r>
              <a:rPr lang="en-US" sz="2400" dirty="0" smtClean="0">
                <a:solidFill>
                  <a:schemeClr val="tx1">
                    <a:lumMod val="95000"/>
                    <a:lumOff val="5000"/>
                  </a:schemeClr>
                </a:solidFill>
                <a:latin typeface="Broadway" pitchFamily="82" charset="0"/>
                <a:cs typeface="Tunga" pitchFamily="2" charset="0"/>
              </a:rPr>
              <a:t>ort /word work every night, Monday through Thursday</a:t>
            </a:r>
            <a:endParaRPr lang="en-US" sz="24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smtClean="0">
                <a:solidFill>
                  <a:schemeClr val="tx1">
                    <a:lumMod val="95000"/>
                    <a:lumOff val="5000"/>
                  </a:schemeClr>
                </a:solidFill>
                <a:latin typeface="Broadway" pitchFamily="82" charset="0"/>
                <a:cs typeface="Tunga" pitchFamily="2" charset="0"/>
              </a:rPr>
              <a:t>Math homework every night, Monday through Thursday</a:t>
            </a:r>
            <a:endParaRPr lang="en-US" sz="24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smtClean="0">
                <a:solidFill>
                  <a:schemeClr val="tx1">
                    <a:lumMod val="95000"/>
                    <a:lumOff val="5000"/>
                  </a:schemeClr>
                </a:solidFill>
                <a:latin typeface="Broadway" pitchFamily="82" charset="0"/>
                <a:cs typeface="Tunga" pitchFamily="2" charset="0"/>
              </a:rPr>
              <a:t>Study </a:t>
            </a:r>
            <a:r>
              <a:rPr lang="en-US" sz="2400" dirty="0">
                <a:solidFill>
                  <a:schemeClr val="tx1">
                    <a:lumMod val="95000"/>
                    <a:lumOff val="5000"/>
                  </a:schemeClr>
                </a:solidFill>
                <a:latin typeface="Broadway" pitchFamily="82" charset="0"/>
                <a:cs typeface="Tunga" pitchFamily="2" charset="0"/>
              </a:rPr>
              <a:t>for Friday’s Spelling Test</a:t>
            </a:r>
          </a:p>
          <a:p>
            <a:pPr marL="342900" indent="-342900">
              <a:spcBef>
                <a:spcPct val="20000"/>
              </a:spcBef>
              <a:buFontTx/>
              <a:buChar char="•"/>
            </a:pPr>
            <a:r>
              <a:rPr lang="en-US" sz="2400" dirty="0" smtClean="0">
                <a:solidFill>
                  <a:schemeClr val="tx1">
                    <a:lumMod val="95000"/>
                    <a:lumOff val="5000"/>
                  </a:schemeClr>
                </a:solidFill>
                <a:latin typeface="Broadway" pitchFamily="82" charset="0"/>
                <a:cs typeface="Tunga" pitchFamily="2" charset="0"/>
              </a:rPr>
              <a:t>Review </a:t>
            </a:r>
            <a:r>
              <a:rPr lang="en-US" sz="2400" dirty="0">
                <a:solidFill>
                  <a:schemeClr val="tx1">
                    <a:lumMod val="95000"/>
                    <a:lumOff val="5000"/>
                  </a:schemeClr>
                </a:solidFill>
                <a:latin typeface="Broadway" pitchFamily="82" charset="0"/>
                <a:cs typeface="Tunga" pitchFamily="2" charset="0"/>
              </a:rPr>
              <a:t>math facts often</a:t>
            </a: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Cursive occasionally</a:t>
            </a: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Read new poem in poetry folder on </a:t>
            </a:r>
            <a:r>
              <a:rPr lang="en-US" sz="2400" dirty="0" smtClean="0">
                <a:solidFill>
                  <a:schemeClr val="tx1">
                    <a:lumMod val="95000"/>
                    <a:lumOff val="5000"/>
                  </a:schemeClr>
                </a:solidFill>
                <a:latin typeface="Broadway" pitchFamily="82" charset="0"/>
                <a:cs typeface="Tunga" pitchFamily="2" charset="0"/>
              </a:rPr>
              <a:t>Thursdays and return by Monday</a:t>
            </a:r>
            <a:endParaRPr lang="en-US" sz="24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Read for a minimum of 20 minutes a night</a:t>
            </a:r>
          </a:p>
        </p:txBody>
      </p:sp>
    </p:spTree>
    <p:extLst>
      <p:ext uri="{BB962C8B-B14F-4D97-AF65-F5344CB8AC3E}">
        <p14:creationId xmlns:p14="http://schemas.microsoft.com/office/powerpoint/2010/main" val="375996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263686" y="304800"/>
            <a:ext cx="4800600" cy="461665"/>
          </a:xfrm>
          <a:prstGeom prst="rect">
            <a:avLst/>
          </a:prstGeom>
          <a:noFill/>
        </p:spPr>
        <p:txBody>
          <a:bodyPr wrap="square" rtlCol="0">
            <a:spAutoFit/>
          </a:bodyPr>
          <a:lstStyle/>
          <a:p>
            <a:pPr algn="ctr"/>
            <a:r>
              <a:rPr lang="en-US" sz="2400" b="1" dirty="0" smtClean="0">
                <a:latin typeface="Broadway" pitchFamily="82" charset="0"/>
              </a:rPr>
              <a:t>Act 9:  Star Binder</a:t>
            </a:r>
            <a:endParaRPr lang="en-US" sz="2400" b="1" dirty="0">
              <a:latin typeface="Broadway" pitchFamily="82" charset="0"/>
            </a:endParaRPr>
          </a:p>
        </p:txBody>
      </p:sp>
      <p:sp>
        <p:nvSpPr>
          <p:cNvPr id="6" name="TextBox 5"/>
          <p:cNvSpPr txBox="1"/>
          <p:nvPr/>
        </p:nvSpPr>
        <p:spPr>
          <a:xfrm>
            <a:off x="2971800" y="1066800"/>
            <a:ext cx="5804114" cy="5410712"/>
          </a:xfrm>
          <a:prstGeom prst="rect">
            <a:avLst/>
          </a:prstGeom>
          <a:noFill/>
        </p:spPr>
        <p:txBody>
          <a:bodyPr wrap="square" rtlCol="0">
            <a:spAutoFit/>
          </a:bodyPr>
          <a:lstStyle/>
          <a:p>
            <a:pPr marL="342900" indent="-342900">
              <a:spcBef>
                <a:spcPct val="20000"/>
              </a:spcBef>
              <a:buFontTx/>
              <a:buChar char="•"/>
            </a:pPr>
            <a:r>
              <a:rPr lang="en-US" sz="2400" u="sng" dirty="0" smtClean="0">
                <a:solidFill>
                  <a:schemeClr val="tx1">
                    <a:lumMod val="95000"/>
                    <a:lumOff val="5000"/>
                  </a:schemeClr>
                </a:solidFill>
                <a:latin typeface="Broadway" pitchFamily="82" charset="0"/>
                <a:cs typeface="Tunga" pitchFamily="2" charset="0"/>
              </a:rPr>
              <a:t>S</a:t>
            </a:r>
            <a:r>
              <a:rPr lang="en-US" sz="2400" dirty="0" smtClean="0">
                <a:solidFill>
                  <a:schemeClr val="tx1">
                    <a:lumMod val="95000"/>
                    <a:lumOff val="5000"/>
                  </a:schemeClr>
                </a:solidFill>
                <a:latin typeface="Broadway" pitchFamily="82" charset="0"/>
                <a:cs typeface="Tunga" pitchFamily="2" charset="0"/>
              </a:rPr>
              <a:t>tudents </a:t>
            </a:r>
            <a:r>
              <a:rPr lang="en-US" sz="2400" u="sng" dirty="0" smtClean="0">
                <a:solidFill>
                  <a:schemeClr val="tx1">
                    <a:lumMod val="95000"/>
                    <a:lumOff val="5000"/>
                  </a:schemeClr>
                </a:solidFill>
                <a:latin typeface="Broadway" pitchFamily="82" charset="0"/>
                <a:cs typeface="Tunga" pitchFamily="2" charset="0"/>
              </a:rPr>
              <a:t>T</a:t>
            </a:r>
            <a:r>
              <a:rPr lang="en-US" sz="2400" dirty="0" smtClean="0">
                <a:solidFill>
                  <a:schemeClr val="tx1">
                    <a:lumMod val="95000"/>
                    <a:lumOff val="5000"/>
                  </a:schemeClr>
                </a:solidFill>
                <a:latin typeface="Broadway" pitchFamily="82" charset="0"/>
                <a:cs typeface="Tunga" pitchFamily="2" charset="0"/>
              </a:rPr>
              <a:t>aking </a:t>
            </a:r>
            <a:r>
              <a:rPr lang="en-US" sz="2400" u="sng" dirty="0" smtClean="0">
                <a:solidFill>
                  <a:schemeClr val="tx1">
                    <a:lumMod val="95000"/>
                    <a:lumOff val="5000"/>
                  </a:schemeClr>
                </a:solidFill>
                <a:latin typeface="Broadway" pitchFamily="82" charset="0"/>
                <a:cs typeface="Tunga" pitchFamily="2" charset="0"/>
              </a:rPr>
              <a:t>A</a:t>
            </a:r>
            <a:r>
              <a:rPr lang="en-US" sz="2400" dirty="0" smtClean="0">
                <a:solidFill>
                  <a:schemeClr val="tx1">
                    <a:lumMod val="95000"/>
                    <a:lumOff val="5000"/>
                  </a:schemeClr>
                </a:solidFill>
                <a:latin typeface="Broadway" pitchFamily="82" charset="0"/>
                <a:cs typeface="Tunga" pitchFamily="2" charset="0"/>
              </a:rPr>
              <a:t>cademic </a:t>
            </a:r>
            <a:r>
              <a:rPr lang="en-US" sz="2400" u="sng" dirty="0" smtClean="0">
                <a:solidFill>
                  <a:schemeClr val="tx1">
                    <a:lumMod val="95000"/>
                    <a:lumOff val="5000"/>
                  </a:schemeClr>
                </a:solidFill>
                <a:latin typeface="Broadway" pitchFamily="82" charset="0"/>
                <a:cs typeface="Tunga" pitchFamily="2" charset="0"/>
              </a:rPr>
              <a:t>R</a:t>
            </a:r>
            <a:r>
              <a:rPr lang="en-US" sz="2400" dirty="0" smtClean="0">
                <a:solidFill>
                  <a:schemeClr val="tx1">
                    <a:lumMod val="95000"/>
                    <a:lumOff val="5000"/>
                  </a:schemeClr>
                </a:solidFill>
                <a:latin typeface="Broadway" pitchFamily="82" charset="0"/>
                <a:cs typeface="Tunga" pitchFamily="2" charset="0"/>
              </a:rPr>
              <a:t>esponsibility!</a:t>
            </a:r>
            <a:endParaRPr lang="en-US" sz="2400" dirty="0">
              <a:solidFill>
                <a:schemeClr val="tx1">
                  <a:lumMod val="95000"/>
                  <a:lumOff val="5000"/>
                </a:schemeClr>
              </a:solidFill>
              <a:latin typeface="Broadway" pitchFamily="82" charset="0"/>
              <a:cs typeface="Tunga" pitchFamily="2" charset="0"/>
            </a:endParaRP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Never leave home or school without it!</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Always check agenda (Thank you PTO!) and or classroom website for specific homework information.</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Resources will be added throughout the year.</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Clean out pockets and folders OFTEN!</a:t>
            </a:r>
          </a:p>
        </p:txBody>
      </p:sp>
    </p:spTree>
    <p:extLst>
      <p:ext uri="{BB962C8B-B14F-4D97-AF65-F5344CB8AC3E}">
        <p14:creationId xmlns:p14="http://schemas.microsoft.com/office/powerpoint/2010/main" val="1832994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634997" y="766465"/>
            <a:ext cx="4800600" cy="461665"/>
          </a:xfrm>
          <a:prstGeom prst="rect">
            <a:avLst/>
          </a:prstGeom>
          <a:noFill/>
        </p:spPr>
        <p:txBody>
          <a:bodyPr wrap="square" rtlCol="0">
            <a:spAutoFit/>
          </a:bodyPr>
          <a:lstStyle/>
          <a:p>
            <a:pPr algn="ctr"/>
            <a:r>
              <a:rPr lang="en-US" sz="2400" b="1" dirty="0" smtClean="0">
                <a:latin typeface="Broadway" pitchFamily="82" charset="0"/>
              </a:rPr>
              <a:t>Act 10:  Tony Awards</a:t>
            </a:r>
            <a:endParaRPr lang="en-US" sz="2400" b="1" dirty="0">
              <a:latin typeface="Broadway" pitchFamily="82" charset="0"/>
            </a:endParaRPr>
          </a:p>
        </p:txBody>
      </p:sp>
      <p:sp>
        <p:nvSpPr>
          <p:cNvPr id="6" name="TextBox 5"/>
          <p:cNvSpPr txBox="1"/>
          <p:nvPr/>
        </p:nvSpPr>
        <p:spPr>
          <a:xfrm>
            <a:off x="3263685" y="1828800"/>
            <a:ext cx="5543225" cy="4081117"/>
          </a:xfrm>
          <a:prstGeom prst="rect">
            <a:avLst/>
          </a:prstGeom>
          <a:noFill/>
        </p:spPr>
        <p:txBody>
          <a:bodyPr wrap="square" rtlCol="0">
            <a:spAutoFit/>
          </a:bodyPr>
          <a:lstStyle/>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Award that recognizes strong character and work ethic.</a:t>
            </a:r>
          </a:p>
          <a:p>
            <a:pPr marL="342900" indent="-342900">
              <a:spcBef>
                <a:spcPct val="20000"/>
              </a:spcBef>
              <a:buFontTx/>
              <a:buChar char="•"/>
            </a:pPr>
            <a:endParaRPr lang="en-US" sz="24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Student-designed criteria is posted in the classroom.</a:t>
            </a:r>
          </a:p>
          <a:p>
            <a:pPr marL="342900" indent="-342900">
              <a:spcBef>
                <a:spcPct val="20000"/>
              </a:spcBef>
              <a:buFontTx/>
              <a:buChar char="•"/>
            </a:pPr>
            <a:endParaRPr lang="en-US" sz="24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“How Was Your Day?” and “Classroom Bingo” will be used to keep our </a:t>
            </a:r>
            <a:r>
              <a:rPr lang="en-US" sz="2400" dirty="0" smtClean="0">
                <a:solidFill>
                  <a:schemeClr val="tx1">
                    <a:lumMod val="95000"/>
                    <a:lumOff val="5000"/>
                  </a:schemeClr>
                </a:solidFill>
                <a:latin typeface="Broadway" pitchFamily="82" charset="0"/>
                <a:cs typeface="Tunga" pitchFamily="2" charset="0"/>
              </a:rPr>
              <a:t>stars aligned. </a:t>
            </a:r>
            <a:endParaRPr lang="en-US" sz="2400" dirty="0">
              <a:solidFill>
                <a:schemeClr val="tx1">
                  <a:lumMod val="95000"/>
                  <a:lumOff val="5000"/>
                </a:schemeClr>
              </a:solidFill>
              <a:latin typeface="Broadway" pitchFamily="82" charset="0"/>
              <a:cs typeface="Tunga" pitchFamily="2" charset="0"/>
            </a:endParaRPr>
          </a:p>
        </p:txBody>
      </p:sp>
    </p:spTree>
    <p:extLst>
      <p:ext uri="{BB962C8B-B14F-4D97-AF65-F5344CB8AC3E}">
        <p14:creationId xmlns:p14="http://schemas.microsoft.com/office/powerpoint/2010/main" val="1914914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549757" y="535632"/>
            <a:ext cx="4800600" cy="461665"/>
          </a:xfrm>
          <a:prstGeom prst="rect">
            <a:avLst/>
          </a:prstGeom>
          <a:noFill/>
        </p:spPr>
        <p:txBody>
          <a:bodyPr wrap="square" rtlCol="0">
            <a:spAutoFit/>
          </a:bodyPr>
          <a:lstStyle/>
          <a:p>
            <a:pPr algn="ctr"/>
            <a:r>
              <a:rPr lang="en-US" sz="2400" b="1" dirty="0" smtClean="0">
                <a:latin typeface="Broadway" pitchFamily="82" charset="0"/>
              </a:rPr>
              <a:t>Act 11:  Conferences</a:t>
            </a:r>
            <a:endParaRPr lang="en-US" sz="2400" b="1" dirty="0">
              <a:latin typeface="Broadway" pitchFamily="82" charset="0"/>
            </a:endParaRPr>
          </a:p>
        </p:txBody>
      </p:sp>
      <p:sp>
        <p:nvSpPr>
          <p:cNvPr id="6" name="TextBox 5"/>
          <p:cNvSpPr txBox="1"/>
          <p:nvPr/>
        </p:nvSpPr>
        <p:spPr>
          <a:xfrm>
            <a:off x="3048000" y="1395032"/>
            <a:ext cx="5804115" cy="5336846"/>
          </a:xfrm>
          <a:prstGeom prst="rect">
            <a:avLst/>
          </a:prstGeom>
          <a:noFill/>
        </p:spPr>
        <p:txBody>
          <a:bodyPr wrap="square" rtlCol="0">
            <a:spAutoFit/>
          </a:bodyPr>
          <a:lstStyle/>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Parent teacher conferences are scheduled for November </a:t>
            </a:r>
            <a:r>
              <a:rPr lang="en-US" sz="2400" dirty="0" smtClean="0">
                <a:solidFill>
                  <a:schemeClr val="tx1">
                    <a:lumMod val="95000"/>
                    <a:lumOff val="5000"/>
                  </a:schemeClr>
                </a:solidFill>
                <a:latin typeface="Broadway" pitchFamily="82" charset="0"/>
                <a:cs typeface="Tunga" pitchFamily="2" charset="0"/>
              </a:rPr>
              <a:t>14th </a:t>
            </a:r>
            <a:r>
              <a:rPr lang="en-US" sz="2400" dirty="0">
                <a:solidFill>
                  <a:schemeClr val="tx1">
                    <a:lumMod val="95000"/>
                    <a:lumOff val="5000"/>
                  </a:schemeClr>
                </a:solidFill>
                <a:latin typeface="Broadway" pitchFamily="82" charset="0"/>
                <a:cs typeface="Tunga" pitchFamily="2" charset="0"/>
              </a:rPr>
              <a:t>and </a:t>
            </a:r>
            <a:r>
              <a:rPr lang="en-US" sz="2400" dirty="0" smtClean="0">
                <a:solidFill>
                  <a:schemeClr val="tx1">
                    <a:lumMod val="95000"/>
                    <a:lumOff val="5000"/>
                  </a:schemeClr>
                </a:solidFill>
                <a:latin typeface="Broadway" pitchFamily="82" charset="0"/>
                <a:cs typeface="Tunga" pitchFamily="2" charset="0"/>
              </a:rPr>
              <a:t>15th</a:t>
            </a:r>
            <a:r>
              <a:rPr lang="en-US" sz="2400" dirty="0">
                <a:solidFill>
                  <a:schemeClr val="tx1">
                    <a:lumMod val="95000"/>
                    <a:lumOff val="5000"/>
                  </a:schemeClr>
                </a:solidFill>
                <a:latin typeface="Broadway" pitchFamily="82" charset="0"/>
                <a:cs typeface="Tunga" pitchFamily="2" charset="0"/>
              </a:rPr>
              <a:t>. </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 Please make every effort to set aside some time to conference with me.  These conferences are perhaps the most vital time we spend together discussing your child and how he or she learns and demonstrates his or her learning.  </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More information will follow in October.</a:t>
            </a:r>
          </a:p>
        </p:txBody>
      </p:sp>
    </p:spTree>
    <p:extLst>
      <p:ext uri="{BB962C8B-B14F-4D97-AF65-F5344CB8AC3E}">
        <p14:creationId xmlns:p14="http://schemas.microsoft.com/office/powerpoint/2010/main" val="3704689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4815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634997" y="766465"/>
            <a:ext cx="4800600" cy="461665"/>
          </a:xfrm>
          <a:prstGeom prst="rect">
            <a:avLst/>
          </a:prstGeom>
          <a:noFill/>
        </p:spPr>
        <p:txBody>
          <a:bodyPr wrap="square" rtlCol="0">
            <a:spAutoFit/>
          </a:bodyPr>
          <a:lstStyle/>
          <a:p>
            <a:pPr algn="ctr"/>
            <a:r>
              <a:rPr lang="en-US" sz="2400" b="1" dirty="0" smtClean="0">
                <a:latin typeface="Broadway" pitchFamily="82" charset="0"/>
              </a:rPr>
              <a:t>Act 12:  MCAS Tests</a:t>
            </a:r>
            <a:endParaRPr lang="en-US" sz="2400" b="1" dirty="0">
              <a:latin typeface="Broadway" pitchFamily="82" charset="0"/>
            </a:endParaRPr>
          </a:p>
        </p:txBody>
      </p:sp>
      <p:sp>
        <p:nvSpPr>
          <p:cNvPr id="6" name="TextBox 5"/>
          <p:cNvSpPr txBox="1"/>
          <p:nvPr/>
        </p:nvSpPr>
        <p:spPr>
          <a:xfrm>
            <a:off x="2895600" y="1828800"/>
            <a:ext cx="6095999" cy="4819781"/>
          </a:xfrm>
          <a:prstGeom prst="rect">
            <a:avLst/>
          </a:prstGeom>
          <a:noFill/>
        </p:spPr>
        <p:txBody>
          <a:bodyPr wrap="square" rtlCol="0">
            <a:spAutoFit/>
          </a:bodyPr>
          <a:lstStyle/>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Massachusetts Comprehensive Assessment System</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Department of Education website: http://www.doe.mass.edu/mcas/  </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The reading test is administered </a:t>
            </a:r>
            <a:r>
              <a:rPr lang="en-US" sz="2400" dirty="0" smtClean="0">
                <a:solidFill>
                  <a:schemeClr val="tx1">
                    <a:lumMod val="95000"/>
                    <a:lumOff val="5000"/>
                  </a:schemeClr>
                </a:solidFill>
                <a:latin typeface="Broadway" pitchFamily="82" charset="0"/>
                <a:cs typeface="Tunga" pitchFamily="2" charset="0"/>
              </a:rPr>
              <a:t>on March 20</a:t>
            </a:r>
            <a:r>
              <a:rPr lang="en-US" sz="2400" baseline="30000" dirty="0" smtClean="0">
                <a:solidFill>
                  <a:schemeClr val="tx1">
                    <a:lumMod val="95000"/>
                    <a:lumOff val="5000"/>
                  </a:schemeClr>
                </a:solidFill>
                <a:latin typeface="Broadway" pitchFamily="82" charset="0"/>
                <a:cs typeface="Tunga" pitchFamily="2" charset="0"/>
              </a:rPr>
              <a:t>th</a:t>
            </a:r>
            <a:r>
              <a:rPr lang="en-US" sz="2400" dirty="0" smtClean="0">
                <a:solidFill>
                  <a:schemeClr val="tx1">
                    <a:lumMod val="95000"/>
                    <a:lumOff val="5000"/>
                  </a:schemeClr>
                </a:solidFill>
                <a:latin typeface="Broadway" pitchFamily="82" charset="0"/>
                <a:cs typeface="Tunga" pitchFamily="2" charset="0"/>
              </a:rPr>
              <a:t> and 21</a:t>
            </a:r>
            <a:r>
              <a:rPr lang="en-US" sz="2400" baseline="30000" dirty="0" smtClean="0">
                <a:solidFill>
                  <a:schemeClr val="tx1">
                    <a:lumMod val="95000"/>
                    <a:lumOff val="5000"/>
                  </a:schemeClr>
                </a:solidFill>
                <a:latin typeface="Broadway" pitchFamily="82" charset="0"/>
                <a:cs typeface="Tunga" pitchFamily="2" charset="0"/>
              </a:rPr>
              <a:t>st</a:t>
            </a:r>
            <a:r>
              <a:rPr lang="en-US" sz="2400" dirty="0" smtClean="0">
                <a:solidFill>
                  <a:schemeClr val="tx1">
                    <a:lumMod val="95000"/>
                    <a:lumOff val="5000"/>
                  </a:schemeClr>
                </a:solidFill>
                <a:latin typeface="Broadway" pitchFamily="82" charset="0"/>
                <a:cs typeface="Tunga" pitchFamily="2" charset="0"/>
              </a:rPr>
              <a:t>.  </a:t>
            </a:r>
            <a:r>
              <a:rPr lang="en-US" sz="2400" dirty="0">
                <a:solidFill>
                  <a:schemeClr val="tx1">
                    <a:lumMod val="95000"/>
                    <a:lumOff val="5000"/>
                  </a:schemeClr>
                </a:solidFill>
                <a:latin typeface="Broadway" pitchFamily="82" charset="0"/>
                <a:cs typeface="Tunga" pitchFamily="2" charset="0"/>
              </a:rPr>
              <a:t>It is 2 – 60 minute sessions long.</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The math test is administered </a:t>
            </a:r>
            <a:r>
              <a:rPr lang="en-US" sz="2400" dirty="0" smtClean="0">
                <a:solidFill>
                  <a:schemeClr val="tx1">
                    <a:lumMod val="95000"/>
                    <a:lumOff val="5000"/>
                  </a:schemeClr>
                </a:solidFill>
                <a:latin typeface="Broadway" pitchFamily="82" charset="0"/>
                <a:cs typeface="Tunga" pitchFamily="2" charset="0"/>
              </a:rPr>
              <a:t>on May 14</a:t>
            </a:r>
            <a:r>
              <a:rPr lang="en-US" sz="2400" baseline="30000" dirty="0" smtClean="0">
                <a:solidFill>
                  <a:schemeClr val="tx1">
                    <a:lumMod val="95000"/>
                    <a:lumOff val="5000"/>
                  </a:schemeClr>
                </a:solidFill>
                <a:latin typeface="Broadway" pitchFamily="82" charset="0"/>
                <a:cs typeface="Tunga" pitchFamily="2" charset="0"/>
              </a:rPr>
              <a:t>th</a:t>
            </a:r>
            <a:r>
              <a:rPr lang="en-US" sz="2400" dirty="0" smtClean="0">
                <a:solidFill>
                  <a:schemeClr val="tx1">
                    <a:lumMod val="95000"/>
                    <a:lumOff val="5000"/>
                  </a:schemeClr>
                </a:solidFill>
                <a:latin typeface="Broadway" pitchFamily="82" charset="0"/>
                <a:cs typeface="Tunga" pitchFamily="2" charset="0"/>
              </a:rPr>
              <a:t> and 15</a:t>
            </a:r>
            <a:r>
              <a:rPr lang="en-US" sz="2400" baseline="30000" dirty="0" smtClean="0">
                <a:solidFill>
                  <a:schemeClr val="tx1">
                    <a:lumMod val="95000"/>
                    <a:lumOff val="5000"/>
                  </a:schemeClr>
                </a:solidFill>
                <a:latin typeface="Broadway" pitchFamily="82" charset="0"/>
                <a:cs typeface="Tunga" pitchFamily="2" charset="0"/>
              </a:rPr>
              <a:t>th</a:t>
            </a:r>
            <a:r>
              <a:rPr lang="en-US" sz="2400" dirty="0" smtClean="0">
                <a:solidFill>
                  <a:schemeClr val="tx1">
                    <a:lumMod val="95000"/>
                    <a:lumOff val="5000"/>
                  </a:schemeClr>
                </a:solidFill>
                <a:latin typeface="Broadway" pitchFamily="82" charset="0"/>
                <a:cs typeface="Tunga" pitchFamily="2" charset="0"/>
              </a:rPr>
              <a:t>.  </a:t>
            </a:r>
            <a:r>
              <a:rPr lang="en-US" sz="2400" dirty="0">
                <a:solidFill>
                  <a:schemeClr val="tx1">
                    <a:lumMod val="95000"/>
                    <a:lumOff val="5000"/>
                  </a:schemeClr>
                </a:solidFill>
                <a:latin typeface="Broadway" pitchFamily="82" charset="0"/>
                <a:cs typeface="Tunga" pitchFamily="2" charset="0"/>
              </a:rPr>
              <a:t>I</a:t>
            </a:r>
            <a:r>
              <a:rPr lang="en-US" sz="2400" dirty="0" smtClean="0">
                <a:solidFill>
                  <a:schemeClr val="tx1">
                    <a:lumMod val="95000"/>
                    <a:lumOff val="5000"/>
                  </a:schemeClr>
                </a:solidFill>
                <a:latin typeface="Broadway" pitchFamily="82" charset="0"/>
                <a:cs typeface="Tunga" pitchFamily="2" charset="0"/>
              </a:rPr>
              <a:t>t </a:t>
            </a:r>
            <a:r>
              <a:rPr lang="en-US" sz="2400" dirty="0">
                <a:solidFill>
                  <a:schemeClr val="tx1">
                    <a:lumMod val="95000"/>
                    <a:lumOff val="5000"/>
                  </a:schemeClr>
                </a:solidFill>
                <a:latin typeface="Broadway" pitchFamily="82" charset="0"/>
                <a:cs typeface="Tunga" pitchFamily="2" charset="0"/>
              </a:rPr>
              <a:t>is also 2 – 60 minute sessions long.</a:t>
            </a:r>
          </a:p>
        </p:txBody>
      </p:sp>
    </p:spTree>
    <p:extLst>
      <p:ext uri="{BB962C8B-B14F-4D97-AF65-F5344CB8AC3E}">
        <p14:creationId xmlns:p14="http://schemas.microsoft.com/office/powerpoint/2010/main" val="207638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0223500" cy="7581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07203" y="3124200"/>
            <a:ext cx="8305800" cy="3539430"/>
          </a:xfrm>
          <a:prstGeom prst="rect">
            <a:avLst/>
          </a:prstGeom>
        </p:spPr>
        <p:txBody>
          <a:bodyPr wrap="square">
            <a:spAutoFit/>
          </a:bodyPr>
          <a:lstStyle/>
          <a:p>
            <a:pPr marL="457200" lvl="0" indent="-457200">
              <a:buFont typeface="Arial" pitchFamily="34" charset="0"/>
              <a:buChar char="•"/>
            </a:pPr>
            <a:r>
              <a:rPr lang="en-US" sz="2800" b="1" dirty="0">
                <a:solidFill>
                  <a:prstClr val="black">
                    <a:lumMod val="95000"/>
                    <a:lumOff val="5000"/>
                  </a:prstClr>
                </a:solidFill>
                <a:latin typeface="Broadway" pitchFamily="82" charset="0"/>
              </a:rPr>
              <a:t>Our classroom website is still a work in progress.</a:t>
            </a:r>
          </a:p>
          <a:p>
            <a:pPr marL="457200" lvl="0" indent="-457200">
              <a:buFont typeface="Arial" pitchFamily="34" charset="0"/>
              <a:buChar char="•"/>
            </a:pPr>
            <a:r>
              <a:rPr lang="en-US" sz="2800" b="1" dirty="0">
                <a:solidFill>
                  <a:prstClr val="black">
                    <a:lumMod val="95000"/>
                    <a:lumOff val="5000"/>
                  </a:prstClr>
                </a:solidFill>
                <a:latin typeface="Broadway" pitchFamily="82" charset="0"/>
              </a:rPr>
              <a:t>Constructive criticism and expertise are always welcome.</a:t>
            </a:r>
          </a:p>
          <a:p>
            <a:pPr marL="457200" lvl="0" indent="-457200">
              <a:buFont typeface="Arial" pitchFamily="34" charset="0"/>
              <a:buChar char="•"/>
            </a:pPr>
            <a:r>
              <a:rPr lang="en-US" sz="2800" b="1" dirty="0">
                <a:solidFill>
                  <a:prstClr val="black">
                    <a:lumMod val="95000"/>
                    <a:lumOff val="5000"/>
                  </a:prstClr>
                </a:solidFill>
                <a:latin typeface="Broadway" pitchFamily="82" charset="0"/>
              </a:rPr>
              <a:t>Please consider the consent form</a:t>
            </a:r>
            <a:r>
              <a:rPr lang="en-US" sz="2800" b="1" dirty="0" smtClean="0">
                <a:solidFill>
                  <a:prstClr val="black">
                    <a:lumMod val="95000"/>
                    <a:lumOff val="5000"/>
                  </a:prstClr>
                </a:solidFill>
                <a:latin typeface="Broadway" pitchFamily="82" charset="0"/>
              </a:rPr>
              <a:t>.</a:t>
            </a:r>
          </a:p>
          <a:p>
            <a:pPr marL="457200" lvl="0" indent="-457200">
              <a:buFont typeface="Arial" pitchFamily="34" charset="0"/>
              <a:buChar char="•"/>
            </a:pPr>
            <a:endParaRPr lang="en-US" sz="2800" b="1" dirty="0">
              <a:solidFill>
                <a:prstClr val="black">
                  <a:lumMod val="95000"/>
                  <a:lumOff val="5000"/>
                </a:prstClr>
              </a:solidFill>
              <a:latin typeface="Broadway" pitchFamily="82" charset="0"/>
            </a:endParaRPr>
          </a:p>
          <a:p>
            <a:pPr lvl="0" algn="ctr"/>
            <a:r>
              <a:rPr lang="en-US" sz="2800" b="1" dirty="0">
                <a:solidFill>
                  <a:prstClr val="black">
                    <a:lumMod val="95000"/>
                    <a:lumOff val="5000"/>
                  </a:prstClr>
                </a:solidFill>
                <a:latin typeface="Broadway" pitchFamily="82" charset="0"/>
              </a:rPr>
              <a:t>Visit us often at:</a:t>
            </a:r>
          </a:p>
          <a:p>
            <a:pPr lvl="0" algn="ctr"/>
            <a:r>
              <a:rPr lang="en-US" sz="2800" b="1" dirty="0" smtClean="0">
                <a:solidFill>
                  <a:prstClr val="black">
                    <a:lumMod val="95000"/>
                    <a:lumOff val="5000"/>
                  </a:prstClr>
                </a:solidFill>
                <a:latin typeface="Broadway" pitchFamily="82" charset="0"/>
              </a:rPr>
              <a:t>www.mrsbrigham.org</a:t>
            </a:r>
            <a:endParaRPr lang="en-US" sz="2800" b="1" dirty="0">
              <a:solidFill>
                <a:prstClr val="black">
                  <a:lumMod val="95000"/>
                  <a:lumOff val="5000"/>
                </a:prstClr>
              </a:solidFill>
              <a:latin typeface="Broadway" pitchFamily="82" charset="0"/>
            </a:endParaRPr>
          </a:p>
        </p:txBody>
      </p:sp>
      <p:sp>
        <p:nvSpPr>
          <p:cNvPr id="5" name="TextBox 4"/>
          <p:cNvSpPr txBox="1"/>
          <p:nvPr/>
        </p:nvSpPr>
        <p:spPr>
          <a:xfrm>
            <a:off x="2133600" y="2057400"/>
            <a:ext cx="5334000" cy="523220"/>
          </a:xfrm>
          <a:prstGeom prst="rect">
            <a:avLst/>
          </a:prstGeom>
          <a:noFill/>
        </p:spPr>
        <p:txBody>
          <a:bodyPr wrap="square" rtlCol="0">
            <a:spAutoFit/>
          </a:bodyPr>
          <a:lstStyle/>
          <a:p>
            <a:pPr algn="ctr"/>
            <a:r>
              <a:rPr lang="en-US" sz="2800" dirty="0" smtClean="0">
                <a:latin typeface="Broadway" pitchFamily="82" charset="0"/>
              </a:rPr>
              <a:t>Encore!</a:t>
            </a:r>
            <a:endParaRPr lang="en-US" sz="2800" dirty="0">
              <a:latin typeface="Broadway" pitchFamily="82" charset="0"/>
            </a:endParaRPr>
          </a:p>
        </p:txBody>
      </p:sp>
    </p:spTree>
    <p:extLst>
      <p:ext uri="{BB962C8B-B14F-4D97-AF65-F5344CB8AC3E}">
        <p14:creationId xmlns:p14="http://schemas.microsoft.com/office/powerpoint/2010/main" val="81747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667000"/>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2"/>
          <p:cNvSpPr txBox="1">
            <a:spLocks noChangeArrowheads="1"/>
          </p:cNvSpPr>
          <p:nvPr/>
        </p:nvSpPr>
        <p:spPr bwMode="auto">
          <a:xfrm>
            <a:off x="3924300" y="152400"/>
            <a:ext cx="4876800" cy="914400"/>
          </a:xfrm>
          <a:prstGeom prst="rect">
            <a:avLst/>
          </a:prstGeom>
          <a:solidFill>
            <a:srgbClr val="FFFF00"/>
          </a:solidFill>
          <a:ln w="1270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Wide Latin" pitchFamily="18" charset="0"/>
                <a:cs typeface="Arial" pitchFamily="34" charset="0"/>
              </a:rPr>
              <a:t>PLAYBILL</a:t>
            </a:r>
            <a:endParaRPr kumimoji="0" lang="en-US" sz="1000" b="0" i="0" u="none" strike="noStrike" cap="none" normalizeH="0" baseline="0" noProof="1" smtClean="0">
              <a:ln>
                <a:noFill/>
              </a:ln>
              <a:solidFill>
                <a:srgbClr val="000000"/>
              </a:solidFill>
              <a:effectLst/>
              <a:latin typeface="Wide Lati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noProof="1" smtClean="0">
                <a:ln>
                  <a:noFill/>
                </a:ln>
                <a:solidFill>
                  <a:srgbClr val="000000"/>
                </a:solidFill>
                <a:effectLst/>
                <a:latin typeface="Arial" pitchFamily="34" charset="0"/>
                <a:cs typeface="Arial" pitchFamily="34" charset="0"/>
              </a:rPr>
              <a:t>BRIGHAM</a:t>
            </a:r>
            <a:r>
              <a:rPr kumimoji="0" lang="en-US" sz="1000" b="1" i="0" u="none" strike="noStrike" cap="none" normalizeH="0" noProof="1" smtClean="0">
                <a:ln>
                  <a:noFill/>
                </a:ln>
                <a:solidFill>
                  <a:srgbClr val="000000"/>
                </a:solidFill>
                <a:effectLst/>
                <a:latin typeface="Arial" pitchFamily="34" charset="0"/>
                <a:cs typeface="Arial" pitchFamily="34" charset="0"/>
              </a:rPr>
              <a:t> </a:t>
            </a:r>
            <a:r>
              <a:rPr kumimoji="0" lang="en-US" sz="1000" b="1" i="0" u="none" strike="noStrike" cap="none" normalizeH="0" baseline="0" noProof="1" smtClean="0">
                <a:ln>
                  <a:noFill/>
                </a:ln>
                <a:solidFill>
                  <a:srgbClr val="000000"/>
                </a:solidFill>
                <a:effectLst/>
                <a:latin typeface="Arial" pitchFamily="34" charset="0"/>
                <a:cs typeface="Arial" pitchFamily="34" charset="0"/>
              </a:rPr>
              <a:t>THEATRE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3859078" y="1248936"/>
            <a:ext cx="5257800" cy="5632311"/>
          </a:xfrm>
          <a:prstGeom prst="rect">
            <a:avLst/>
          </a:prstGeom>
          <a:noFill/>
        </p:spPr>
        <p:txBody>
          <a:bodyPr wrap="square" rtlCol="0">
            <a:spAutoFit/>
          </a:bodyPr>
          <a:lstStyle/>
          <a:p>
            <a:r>
              <a:rPr lang="en-US" sz="2400" b="1" dirty="0" smtClean="0">
                <a:latin typeface="Broadway" pitchFamily="82" charset="0"/>
              </a:rPr>
              <a:t>Act 1:	Math</a:t>
            </a:r>
          </a:p>
          <a:p>
            <a:r>
              <a:rPr lang="en-US" sz="2400" b="1" dirty="0" smtClean="0">
                <a:latin typeface="Broadway" pitchFamily="82" charset="0"/>
              </a:rPr>
              <a:t>Act 2:	English Language 		Arts</a:t>
            </a:r>
          </a:p>
          <a:p>
            <a:r>
              <a:rPr lang="en-US" sz="2400" b="1" dirty="0" smtClean="0">
                <a:latin typeface="Broadway" pitchFamily="82" charset="0"/>
              </a:rPr>
              <a:t>Act 3:	Spelling</a:t>
            </a:r>
          </a:p>
          <a:p>
            <a:r>
              <a:rPr lang="en-US" sz="2400" b="1" dirty="0" smtClean="0">
                <a:latin typeface="Broadway" pitchFamily="82" charset="0"/>
              </a:rPr>
              <a:t>Act 4:	Writing</a:t>
            </a:r>
          </a:p>
          <a:p>
            <a:r>
              <a:rPr lang="en-US" sz="2400" b="1" dirty="0" smtClean="0">
                <a:latin typeface="Broadway" pitchFamily="82" charset="0"/>
              </a:rPr>
              <a:t>Act 5:	Science</a:t>
            </a:r>
          </a:p>
          <a:p>
            <a:r>
              <a:rPr lang="en-US" sz="2400" b="1" dirty="0" smtClean="0">
                <a:latin typeface="Broadway" pitchFamily="82" charset="0"/>
              </a:rPr>
              <a:t>Act 6:	Social Studies</a:t>
            </a:r>
          </a:p>
          <a:p>
            <a:pPr algn="ctr"/>
            <a:r>
              <a:rPr lang="en-US" sz="2400" dirty="0">
                <a:latin typeface="Broadway" pitchFamily="82" charset="0"/>
              </a:rPr>
              <a:t>	</a:t>
            </a:r>
            <a:r>
              <a:rPr lang="en-US" sz="2400" i="1" dirty="0" smtClean="0">
                <a:latin typeface="Broadway" pitchFamily="82" charset="0"/>
              </a:rPr>
              <a:t>Intermission</a:t>
            </a:r>
          </a:p>
          <a:p>
            <a:r>
              <a:rPr lang="en-US" sz="2400" b="1" dirty="0" smtClean="0">
                <a:latin typeface="Broadway" pitchFamily="82" charset="0"/>
              </a:rPr>
              <a:t>Act 7:		MA Project</a:t>
            </a:r>
          </a:p>
          <a:p>
            <a:r>
              <a:rPr lang="en-US" sz="2400" b="1" dirty="0" smtClean="0">
                <a:latin typeface="Broadway" pitchFamily="82" charset="0"/>
              </a:rPr>
              <a:t>Act 8:	Homework</a:t>
            </a:r>
          </a:p>
          <a:p>
            <a:r>
              <a:rPr lang="en-US" sz="2400" b="1" dirty="0" smtClean="0">
                <a:latin typeface="Broadway" pitchFamily="82" charset="0"/>
              </a:rPr>
              <a:t>Act 9: 	Star Binder</a:t>
            </a:r>
          </a:p>
          <a:p>
            <a:r>
              <a:rPr lang="en-US" sz="2400" b="1" dirty="0" smtClean="0">
                <a:latin typeface="Broadway" pitchFamily="82" charset="0"/>
              </a:rPr>
              <a:t>Act 10: 	Tony Awards</a:t>
            </a:r>
          </a:p>
          <a:p>
            <a:r>
              <a:rPr lang="en-US" sz="2400" b="1" dirty="0" smtClean="0">
                <a:latin typeface="Broadway" pitchFamily="82" charset="0"/>
              </a:rPr>
              <a:t>Act 11:	Conferences</a:t>
            </a:r>
          </a:p>
          <a:p>
            <a:r>
              <a:rPr lang="en-US" sz="2400" b="1" dirty="0" smtClean="0">
                <a:latin typeface="Broadway" pitchFamily="82" charset="0"/>
              </a:rPr>
              <a:t>Act 12:	MCAS</a:t>
            </a:r>
          </a:p>
          <a:p>
            <a:r>
              <a:rPr lang="en-US" sz="2400" b="1" dirty="0" smtClean="0">
                <a:latin typeface="Broadway" pitchFamily="82" charset="0"/>
              </a:rPr>
              <a:t>Encore:	Classroom Website</a:t>
            </a:r>
            <a:endParaRPr lang="en-US" sz="2400" b="1" dirty="0">
              <a:latin typeface="Broadway" pitchFamily="82" charset="0"/>
            </a:endParaRPr>
          </a:p>
        </p:txBody>
      </p:sp>
    </p:spTree>
    <p:extLst>
      <p:ext uri="{BB962C8B-B14F-4D97-AF65-F5344CB8AC3E}">
        <p14:creationId xmlns:p14="http://schemas.microsoft.com/office/powerpoint/2010/main" val="259754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619500" y="359044"/>
            <a:ext cx="4800600" cy="461665"/>
          </a:xfrm>
          <a:prstGeom prst="rect">
            <a:avLst/>
          </a:prstGeom>
          <a:noFill/>
        </p:spPr>
        <p:txBody>
          <a:bodyPr wrap="square" rtlCol="0">
            <a:spAutoFit/>
          </a:bodyPr>
          <a:lstStyle/>
          <a:p>
            <a:pPr algn="ctr"/>
            <a:r>
              <a:rPr lang="en-US" sz="2400" b="1" dirty="0" smtClean="0">
                <a:latin typeface="Broadway" pitchFamily="82" charset="0"/>
              </a:rPr>
              <a:t>Act 1: Mathematics</a:t>
            </a:r>
            <a:endParaRPr lang="en-US" sz="2400" b="1" dirty="0">
              <a:latin typeface="Broadway" pitchFamily="82" charset="0"/>
            </a:endParaRPr>
          </a:p>
        </p:txBody>
      </p:sp>
      <p:sp>
        <p:nvSpPr>
          <p:cNvPr id="6" name="TextBox 5"/>
          <p:cNvSpPr txBox="1"/>
          <p:nvPr/>
        </p:nvSpPr>
        <p:spPr>
          <a:xfrm>
            <a:off x="3615625" y="1371600"/>
            <a:ext cx="5181600" cy="5238357"/>
          </a:xfrm>
          <a:prstGeom prst="rect">
            <a:avLst/>
          </a:prstGeom>
          <a:noFill/>
        </p:spPr>
        <p:txBody>
          <a:bodyPr wrap="square" rtlCol="0">
            <a:spAutoFit/>
          </a:bodyPr>
          <a:lstStyle/>
          <a:p>
            <a:pPr marL="342900" indent="-342900">
              <a:spcBef>
                <a:spcPct val="20000"/>
              </a:spcBef>
              <a:buFontTx/>
              <a:buChar char="•"/>
            </a:pPr>
            <a:r>
              <a:rPr lang="en-US" sz="2000" dirty="0" smtClean="0">
                <a:solidFill>
                  <a:schemeClr val="tx1">
                    <a:lumMod val="95000"/>
                    <a:lumOff val="5000"/>
                  </a:schemeClr>
                </a:solidFill>
                <a:latin typeface="Broadway" pitchFamily="82" charset="0"/>
                <a:cs typeface="Tunga" pitchFamily="2" charset="0"/>
              </a:rPr>
              <a:t>Second Edition of </a:t>
            </a:r>
            <a:r>
              <a:rPr lang="en-US" sz="2000" u="sng" dirty="0" smtClean="0">
                <a:solidFill>
                  <a:schemeClr val="tx1">
                    <a:lumMod val="95000"/>
                    <a:lumOff val="5000"/>
                  </a:schemeClr>
                </a:solidFill>
                <a:latin typeface="Broadway" pitchFamily="82" charset="0"/>
                <a:cs typeface="Tunga" pitchFamily="2" charset="0"/>
              </a:rPr>
              <a:t>Investigations in Number, Data, and Space</a:t>
            </a:r>
            <a:r>
              <a:rPr lang="en-US" sz="2000" dirty="0" smtClean="0">
                <a:solidFill>
                  <a:schemeClr val="tx1">
                    <a:lumMod val="95000"/>
                    <a:lumOff val="5000"/>
                  </a:schemeClr>
                </a:solidFill>
                <a:latin typeface="Broadway" pitchFamily="82" charset="0"/>
                <a:cs typeface="Tunga" pitchFamily="2" charset="0"/>
              </a:rPr>
              <a:t> – Standards-based curriculum focusing on conceptual understanding and problem solving – aligned with Common Core.</a:t>
            </a:r>
          </a:p>
          <a:p>
            <a:pPr>
              <a:spcBef>
                <a:spcPct val="20000"/>
              </a:spcBef>
            </a:pPr>
            <a:endParaRPr lang="en-US" sz="800" u="sng" dirty="0" smtClean="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000" dirty="0" smtClean="0">
                <a:solidFill>
                  <a:schemeClr val="tx1">
                    <a:lumMod val="95000"/>
                    <a:lumOff val="5000"/>
                  </a:schemeClr>
                </a:solidFill>
                <a:latin typeface="Broadway" pitchFamily="82" charset="0"/>
                <a:cs typeface="Tunga" pitchFamily="2" charset="0"/>
              </a:rPr>
              <a:t>Handbook &amp; Online Support (Great website)</a:t>
            </a:r>
          </a:p>
          <a:p>
            <a:pPr>
              <a:spcBef>
                <a:spcPct val="20000"/>
              </a:spcBef>
            </a:pPr>
            <a:endParaRPr lang="en-US" sz="800" dirty="0" smtClean="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000" dirty="0" smtClean="0">
                <a:solidFill>
                  <a:schemeClr val="tx1">
                    <a:lumMod val="95000"/>
                    <a:lumOff val="5000"/>
                  </a:schemeClr>
                </a:solidFill>
                <a:latin typeface="Broadway" pitchFamily="82" charset="0"/>
                <a:cs typeface="Tunga" pitchFamily="2" charset="0"/>
              </a:rPr>
              <a:t>Every Day Counts – Grade specific curriculum focusing on basic skills</a:t>
            </a:r>
          </a:p>
          <a:p>
            <a:pPr>
              <a:spcBef>
                <a:spcPct val="20000"/>
              </a:spcBef>
            </a:pPr>
            <a:endParaRPr lang="en-US" sz="800" dirty="0" smtClean="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000" dirty="0" smtClean="0">
                <a:solidFill>
                  <a:schemeClr val="tx1">
                    <a:lumMod val="95000"/>
                    <a:lumOff val="5000"/>
                  </a:schemeClr>
                </a:solidFill>
                <a:latin typeface="Broadway" pitchFamily="82" charset="0"/>
                <a:cs typeface="Tunga" pitchFamily="2" charset="0"/>
              </a:rPr>
              <a:t>Memorization of Facts</a:t>
            </a:r>
          </a:p>
          <a:p>
            <a:pPr>
              <a:spcBef>
                <a:spcPct val="20000"/>
              </a:spcBef>
            </a:pPr>
            <a:endParaRPr lang="en-US" sz="800" dirty="0" smtClean="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000" dirty="0" smtClean="0">
                <a:solidFill>
                  <a:schemeClr val="tx1">
                    <a:lumMod val="95000"/>
                    <a:lumOff val="5000"/>
                  </a:schemeClr>
                </a:solidFill>
                <a:latin typeface="Broadway" pitchFamily="82" charset="0"/>
                <a:cs typeface="Tunga" pitchFamily="2" charset="0"/>
              </a:rPr>
              <a:t>Helping with homework</a:t>
            </a:r>
            <a:endParaRPr lang="en-US" sz="2000" dirty="0">
              <a:solidFill>
                <a:schemeClr val="tx1">
                  <a:lumMod val="95000"/>
                  <a:lumOff val="5000"/>
                </a:schemeClr>
              </a:solidFill>
              <a:latin typeface="Broadway" pitchFamily="82" charset="0"/>
              <a:cs typeface="Tunga" pitchFamily="2" charset="0"/>
            </a:endParaRPr>
          </a:p>
        </p:txBody>
      </p:sp>
    </p:spTree>
    <p:extLst>
      <p:ext uri="{BB962C8B-B14F-4D97-AF65-F5344CB8AC3E}">
        <p14:creationId xmlns:p14="http://schemas.microsoft.com/office/powerpoint/2010/main" val="2267982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619500" y="359044"/>
            <a:ext cx="4800600" cy="830997"/>
          </a:xfrm>
          <a:prstGeom prst="rect">
            <a:avLst/>
          </a:prstGeom>
          <a:noFill/>
        </p:spPr>
        <p:txBody>
          <a:bodyPr wrap="square" rtlCol="0">
            <a:spAutoFit/>
          </a:bodyPr>
          <a:lstStyle/>
          <a:p>
            <a:pPr algn="ctr"/>
            <a:r>
              <a:rPr lang="en-US" sz="2400" b="1" dirty="0" smtClean="0">
                <a:latin typeface="Broadway" pitchFamily="82" charset="0"/>
              </a:rPr>
              <a:t>Act 2: English </a:t>
            </a:r>
          </a:p>
          <a:p>
            <a:pPr algn="ctr"/>
            <a:r>
              <a:rPr lang="en-US" sz="2400" b="1" dirty="0" smtClean="0">
                <a:latin typeface="Broadway" pitchFamily="82" charset="0"/>
              </a:rPr>
              <a:t>Language Arts</a:t>
            </a:r>
            <a:endParaRPr lang="en-US" sz="2400" b="1" dirty="0">
              <a:latin typeface="Broadway" pitchFamily="82" charset="0"/>
            </a:endParaRPr>
          </a:p>
        </p:txBody>
      </p:sp>
      <p:sp>
        <p:nvSpPr>
          <p:cNvPr id="6" name="TextBox 5"/>
          <p:cNvSpPr txBox="1"/>
          <p:nvPr/>
        </p:nvSpPr>
        <p:spPr>
          <a:xfrm>
            <a:off x="3429000" y="1371600"/>
            <a:ext cx="5638800" cy="5355312"/>
          </a:xfrm>
          <a:prstGeom prst="rect">
            <a:avLst/>
          </a:prstGeom>
          <a:noFill/>
        </p:spPr>
        <p:txBody>
          <a:bodyPr wrap="square" rtlCol="0">
            <a:spAutoFit/>
          </a:bodyPr>
          <a:lstStyle/>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CAFÉ: Availability of individualized instruction that targets your own child’s needs</a:t>
            </a:r>
            <a:r>
              <a:rPr lang="en-US" sz="2200" dirty="0" smtClean="0">
                <a:solidFill>
                  <a:schemeClr val="tx1">
                    <a:lumMod val="95000"/>
                    <a:lumOff val="5000"/>
                  </a:schemeClr>
                </a:solidFill>
                <a:latin typeface="Broadway" pitchFamily="82" charset="0"/>
                <a:cs typeface="Tunga" pitchFamily="2" charset="0"/>
              </a:rPr>
              <a:t>.</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DAILY FIVE - Literacy Choices: Read to Self,  Read to Someone, Work on  Writing, Listen to Reading, and Word </a:t>
            </a:r>
            <a:r>
              <a:rPr lang="en-US" sz="2200" dirty="0" smtClean="0">
                <a:solidFill>
                  <a:schemeClr val="tx1">
                    <a:lumMod val="95000"/>
                    <a:lumOff val="5000"/>
                  </a:schemeClr>
                </a:solidFill>
                <a:latin typeface="Broadway" pitchFamily="82" charset="0"/>
                <a:cs typeface="Tunga" pitchFamily="2" charset="0"/>
              </a:rPr>
              <a:t>Work</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Open Court Reading </a:t>
            </a:r>
            <a:r>
              <a:rPr lang="en-US" sz="2200" dirty="0" smtClean="0">
                <a:solidFill>
                  <a:schemeClr val="tx1">
                    <a:lumMod val="95000"/>
                    <a:lumOff val="5000"/>
                  </a:schemeClr>
                </a:solidFill>
                <a:latin typeface="Broadway" pitchFamily="82" charset="0"/>
                <a:cs typeface="Tunga" pitchFamily="2" charset="0"/>
              </a:rPr>
              <a:t>Program</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Common recreational reading, basal selections, author studies, mini lessons, poetry, genre studies, read aloud</a:t>
            </a:r>
            <a:r>
              <a:rPr lang="en-US" sz="2200" dirty="0" smtClean="0">
                <a:solidFill>
                  <a:schemeClr val="tx1">
                    <a:lumMod val="95000"/>
                    <a:lumOff val="5000"/>
                  </a:schemeClr>
                </a:solidFill>
                <a:latin typeface="Broadway" pitchFamily="82" charset="0"/>
                <a:cs typeface="Tunga" pitchFamily="2" charset="0"/>
              </a:rPr>
              <a:t>.</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Read every day!</a:t>
            </a:r>
          </a:p>
        </p:txBody>
      </p:sp>
    </p:spTree>
    <p:extLst>
      <p:ext uri="{BB962C8B-B14F-4D97-AF65-F5344CB8AC3E}">
        <p14:creationId xmlns:p14="http://schemas.microsoft.com/office/powerpoint/2010/main" val="454760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817452"/>
            <a:ext cx="6019800" cy="4299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762213" y="190204"/>
            <a:ext cx="4800600" cy="461665"/>
          </a:xfrm>
          <a:prstGeom prst="rect">
            <a:avLst/>
          </a:prstGeom>
          <a:noFill/>
        </p:spPr>
        <p:txBody>
          <a:bodyPr wrap="square" rtlCol="0">
            <a:spAutoFit/>
          </a:bodyPr>
          <a:lstStyle/>
          <a:p>
            <a:pPr algn="ctr"/>
            <a:r>
              <a:rPr lang="en-US" sz="2400" b="1" dirty="0" smtClean="0">
                <a:latin typeface="Broadway" pitchFamily="82" charset="0"/>
              </a:rPr>
              <a:t>Act 3: Spelling</a:t>
            </a:r>
            <a:endParaRPr lang="en-US" sz="2400" b="1" dirty="0">
              <a:latin typeface="Broadway" pitchFamily="82" charset="0"/>
            </a:endParaRPr>
          </a:p>
        </p:txBody>
      </p:sp>
      <p:sp>
        <p:nvSpPr>
          <p:cNvPr id="6" name="TextBox 5"/>
          <p:cNvSpPr txBox="1"/>
          <p:nvPr/>
        </p:nvSpPr>
        <p:spPr>
          <a:xfrm>
            <a:off x="3124201" y="698813"/>
            <a:ext cx="6003010" cy="6186309"/>
          </a:xfrm>
          <a:prstGeom prst="rect">
            <a:avLst/>
          </a:prstGeom>
          <a:noFill/>
        </p:spPr>
        <p:txBody>
          <a:bodyPr wrap="square" rtlCol="0">
            <a:spAutoFit/>
          </a:bodyPr>
          <a:lstStyle/>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20ish words that will follow a spelling pattern taken from the Words Their Way spelling curriculum.</a:t>
            </a: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5 high utility spelling words taken from the Guided Reading Word Study curriculum.  These words make up our word wall.</a:t>
            </a: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Opportunities to practice during CAFE and at </a:t>
            </a:r>
            <a:r>
              <a:rPr lang="en-US" sz="2200" dirty="0" smtClean="0">
                <a:solidFill>
                  <a:schemeClr val="tx1">
                    <a:lumMod val="95000"/>
                    <a:lumOff val="5000"/>
                  </a:schemeClr>
                </a:solidFill>
                <a:latin typeface="Broadway" pitchFamily="82" charset="0"/>
                <a:cs typeface="Tunga" pitchFamily="2" charset="0"/>
              </a:rPr>
              <a:t>home</a:t>
            </a:r>
            <a:endParaRPr lang="en-US" sz="22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smtClean="0">
                <a:solidFill>
                  <a:schemeClr val="tx1">
                    <a:lumMod val="95000"/>
                    <a:lumOff val="5000"/>
                  </a:schemeClr>
                </a:solidFill>
                <a:latin typeface="Broadway" pitchFamily="82" charset="0"/>
                <a:cs typeface="Tunga" pitchFamily="2" charset="0"/>
              </a:rPr>
              <a:t>Developmental spelling assessment determined each child’s level</a:t>
            </a:r>
            <a:endParaRPr lang="en-US" sz="22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Friday spelling </a:t>
            </a:r>
            <a:r>
              <a:rPr lang="en-US" sz="2200" dirty="0" smtClean="0">
                <a:solidFill>
                  <a:schemeClr val="tx1">
                    <a:lumMod val="95000"/>
                    <a:lumOff val="5000"/>
                  </a:schemeClr>
                </a:solidFill>
                <a:latin typeface="Broadway" pitchFamily="82" charset="0"/>
                <a:cs typeface="Tunga" pitchFamily="2" charset="0"/>
              </a:rPr>
              <a:t>test:  studied words, new words that follow patterns, word wall words</a:t>
            </a:r>
          </a:p>
          <a:p>
            <a:pPr marL="342900" indent="-342900">
              <a:spcBef>
                <a:spcPct val="20000"/>
              </a:spcBef>
              <a:buFontTx/>
              <a:buChar char="•"/>
            </a:pPr>
            <a:r>
              <a:rPr lang="en-US" sz="2200" dirty="0" smtClean="0">
                <a:solidFill>
                  <a:schemeClr val="tx1">
                    <a:lumMod val="95000"/>
                    <a:lumOff val="5000"/>
                  </a:schemeClr>
                </a:solidFill>
                <a:latin typeface="Broadway" pitchFamily="82" charset="0"/>
                <a:cs typeface="Tunga" pitchFamily="2" charset="0"/>
              </a:rPr>
              <a:t>Your </a:t>
            </a:r>
            <a:r>
              <a:rPr lang="en-US" sz="2200" dirty="0">
                <a:solidFill>
                  <a:schemeClr val="tx1">
                    <a:lumMod val="95000"/>
                    <a:lumOff val="5000"/>
                  </a:schemeClr>
                </a:solidFill>
                <a:latin typeface="Broadway" pitchFamily="82" charset="0"/>
                <a:cs typeface="Tunga" pitchFamily="2" charset="0"/>
              </a:rPr>
              <a:t>child must spell word wall words correctly 100% of the time.</a:t>
            </a:r>
          </a:p>
        </p:txBody>
      </p:sp>
    </p:spTree>
    <p:extLst>
      <p:ext uri="{BB962C8B-B14F-4D97-AF65-F5344CB8AC3E}">
        <p14:creationId xmlns:p14="http://schemas.microsoft.com/office/powerpoint/2010/main" val="1247294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762213" y="190204"/>
            <a:ext cx="4800600" cy="461665"/>
          </a:xfrm>
          <a:prstGeom prst="rect">
            <a:avLst/>
          </a:prstGeom>
          <a:noFill/>
        </p:spPr>
        <p:txBody>
          <a:bodyPr wrap="square" rtlCol="0">
            <a:spAutoFit/>
          </a:bodyPr>
          <a:lstStyle/>
          <a:p>
            <a:pPr algn="ctr"/>
            <a:r>
              <a:rPr lang="en-US" sz="2400" b="1" dirty="0" smtClean="0">
                <a:latin typeface="Broadway" pitchFamily="82" charset="0"/>
              </a:rPr>
              <a:t>Act 4: Writing</a:t>
            </a:r>
            <a:endParaRPr lang="en-US" sz="2400" b="1" dirty="0">
              <a:latin typeface="Broadway" pitchFamily="82" charset="0"/>
            </a:endParaRPr>
          </a:p>
        </p:txBody>
      </p:sp>
      <p:sp>
        <p:nvSpPr>
          <p:cNvPr id="6" name="TextBox 5"/>
          <p:cNvSpPr txBox="1"/>
          <p:nvPr/>
        </p:nvSpPr>
        <p:spPr>
          <a:xfrm>
            <a:off x="3124201" y="914400"/>
            <a:ext cx="6003010" cy="5780044"/>
          </a:xfrm>
          <a:prstGeom prst="rect">
            <a:avLst/>
          </a:prstGeom>
          <a:noFill/>
        </p:spPr>
        <p:txBody>
          <a:bodyPr wrap="square" rtlCol="0">
            <a:spAutoFit/>
          </a:bodyPr>
          <a:lstStyle/>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This year the third grade team will be using the </a:t>
            </a:r>
            <a:r>
              <a:rPr lang="en-US" sz="2200" dirty="0" smtClean="0">
                <a:solidFill>
                  <a:schemeClr val="tx1">
                    <a:lumMod val="95000"/>
                    <a:lumOff val="5000"/>
                  </a:schemeClr>
                </a:solidFill>
                <a:latin typeface="Broadway" pitchFamily="82" charset="0"/>
                <a:cs typeface="Tunga" pitchFamily="2" charset="0"/>
              </a:rPr>
              <a:t>Common Core </a:t>
            </a:r>
            <a:r>
              <a:rPr lang="en-US" sz="2200" dirty="0">
                <a:solidFill>
                  <a:schemeClr val="tx1">
                    <a:lumMod val="95000"/>
                    <a:lumOff val="5000"/>
                  </a:schemeClr>
                </a:solidFill>
                <a:latin typeface="Broadway" pitchFamily="82" charset="0"/>
                <a:cs typeface="Tunga" pitchFamily="2" charset="0"/>
              </a:rPr>
              <a:t>to </a:t>
            </a:r>
            <a:r>
              <a:rPr lang="en-US" sz="2200" dirty="0" smtClean="0">
                <a:solidFill>
                  <a:schemeClr val="tx1">
                    <a:lumMod val="95000"/>
                    <a:lumOff val="5000"/>
                  </a:schemeClr>
                </a:solidFill>
                <a:latin typeface="Broadway" pitchFamily="82" charset="0"/>
                <a:cs typeface="Tunga" pitchFamily="2" charset="0"/>
              </a:rPr>
              <a:t>guide </a:t>
            </a:r>
            <a:r>
              <a:rPr lang="en-US" sz="2200" dirty="0">
                <a:solidFill>
                  <a:schemeClr val="tx1">
                    <a:lumMod val="95000"/>
                    <a:lumOff val="5000"/>
                  </a:schemeClr>
                </a:solidFill>
                <a:latin typeface="Broadway" pitchFamily="82" charset="0"/>
                <a:cs typeface="Tunga" pitchFamily="2" charset="0"/>
              </a:rPr>
              <a:t>us </a:t>
            </a:r>
            <a:r>
              <a:rPr lang="en-US" sz="2200" dirty="0" smtClean="0">
                <a:solidFill>
                  <a:schemeClr val="tx1">
                    <a:lumMod val="95000"/>
                    <a:lumOff val="5000"/>
                  </a:schemeClr>
                </a:solidFill>
                <a:latin typeface="Broadway" pitchFamily="82" charset="0"/>
                <a:cs typeface="Tunga" pitchFamily="2" charset="0"/>
              </a:rPr>
              <a:t>as we design </a:t>
            </a:r>
            <a:r>
              <a:rPr lang="en-US" sz="2200" dirty="0">
                <a:solidFill>
                  <a:schemeClr val="tx1">
                    <a:lumMod val="95000"/>
                    <a:lumOff val="5000"/>
                  </a:schemeClr>
                </a:solidFill>
                <a:latin typeface="Broadway" pitchFamily="82" charset="0"/>
                <a:cs typeface="Tunga" pitchFamily="2" charset="0"/>
              </a:rPr>
              <a:t>writing mini lessons.  </a:t>
            </a:r>
          </a:p>
          <a:p>
            <a:pPr marL="342900" indent="-342900">
              <a:spcBef>
                <a:spcPct val="20000"/>
              </a:spcBef>
              <a:buFont typeface="Arial" pitchFamily="34" charset="0"/>
              <a:buChar char="•"/>
            </a:pPr>
            <a:r>
              <a:rPr lang="en-US" sz="2200" dirty="0" smtClean="0">
                <a:solidFill>
                  <a:schemeClr val="tx1">
                    <a:lumMod val="95000"/>
                    <a:lumOff val="5000"/>
                  </a:schemeClr>
                </a:solidFill>
                <a:latin typeface="Broadway" pitchFamily="82" charset="0"/>
                <a:cs typeface="Tunga" pitchFamily="2" charset="0"/>
              </a:rPr>
              <a:t>We’ll focus on narrative writing, opinion pieces, and writing non-fiction pieces this year.</a:t>
            </a:r>
            <a:endParaRPr lang="en-US" sz="22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A process approach to writing will be used.</a:t>
            </a: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Students will receive instruction during </a:t>
            </a:r>
            <a:r>
              <a:rPr lang="en-US" sz="2200" dirty="0" smtClean="0">
                <a:solidFill>
                  <a:schemeClr val="tx1">
                    <a:lumMod val="95000"/>
                    <a:lumOff val="5000"/>
                  </a:schemeClr>
                </a:solidFill>
                <a:latin typeface="Broadway" pitchFamily="82" charset="0"/>
                <a:cs typeface="Tunga" pitchFamily="2" charset="0"/>
              </a:rPr>
              <a:t> CAFÉ mini </a:t>
            </a:r>
            <a:r>
              <a:rPr lang="en-US" sz="2200" dirty="0">
                <a:solidFill>
                  <a:schemeClr val="tx1">
                    <a:lumMod val="95000"/>
                    <a:lumOff val="5000"/>
                  </a:schemeClr>
                </a:solidFill>
                <a:latin typeface="Broadway" pitchFamily="82" charset="0"/>
                <a:cs typeface="Tunga" pitchFamily="2" charset="0"/>
              </a:rPr>
              <a:t>lessons and during writing conferences.</a:t>
            </a: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When the teacher confers with a child she will reteach skills and strategies, give the student an opportunity to practice skills and strategies, and asses progress.</a:t>
            </a:r>
          </a:p>
        </p:txBody>
      </p:sp>
    </p:spTree>
    <p:extLst>
      <p:ext uri="{BB962C8B-B14F-4D97-AF65-F5344CB8AC3E}">
        <p14:creationId xmlns:p14="http://schemas.microsoft.com/office/powerpoint/2010/main" val="318439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762213" y="190204"/>
            <a:ext cx="4800600" cy="461665"/>
          </a:xfrm>
          <a:prstGeom prst="rect">
            <a:avLst/>
          </a:prstGeom>
          <a:noFill/>
        </p:spPr>
        <p:txBody>
          <a:bodyPr wrap="square" rtlCol="0">
            <a:spAutoFit/>
          </a:bodyPr>
          <a:lstStyle/>
          <a:p>
            <a:pPr algn="ctr"/>
            <a:r>
              <a:rPr lang="en-US" sz="2400" b="1" dirty="0" smtClean="0">
                <a:latin typeface="Broadway" pitchFamily="82" charset="0"/>
              </a:rPr>
              <a:t>Act 5: Science</a:t>
            </a:r>
            <a:endParaRPr lang="en-US" sz="2400" b="1" dirty="0">
              <a:latin typeface="Broadway" pitchFamily="82" charset="0"/>
            </a:endParaRPr>
          </a:p>
        </p:txBody>
      </p:sp>
      <p:sp>
        <p:nvSpPr>
          <p:cNvPr id="6" name="TextBox 5"/>
          <p:cNvSpPr txBox="1"/>
          <p:nvPr/>
        </p:nvSpPr>
        <p:spPr>
          <a:xfrm>
            <a:off x="3443207" y="807113"/>
            <a:ext cx="5438612" cy="5712333"/>
          </a:xfrm>
          <a:prstGeom prst="rect">
            <a:avLst/>
          </a:prstGeom>
          <a:noFill/>
        </p:spPr>
        <p:txBody>
          <a:bodyPr wrap="square" rtlCol="0">
            <a:spAutoFit/>
          </a:bodyPr>
          <a:lstStyle/>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Three hands on Earth Science units that focus on:</a:t>
            </a:r>
          </a:p>
          <a:p>
            <a:pPr marL="342900" indent="-342900">
              <a:spcBef>
                <a:spcPct val="20000"/>
              </a:spcBef>
              <a:buFontTx/>
              <a:buChar char="•"/>
            </a:pPr>
            <a:endParaRPr lang="en-US" sz="22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Rocks and Minerals</a:t>
            </a:r>
          </a:p>
          <a:p>
            <a:pPr marL="342900" indent="-342900">
              <a:spcBef>
                <a:spcPct val="20000"/>
              </a:spcBef>
              <a:buFontTx/>
              <a:buChar char="•"/>
            </a:pPr>
            <a:endParaRPr lang="en-US" sz="22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Weather</a:t>
            </a:r>
          </a:p>
          <a:p>
            <a:pPr marL="342900" indent="-342900">
              <a:spcBef>
                <a:spcPct val="20000"/>
              </a:spcBef>
              <a:buFontTx/>
              <a:buChar char="•"/>
            </a:pPr>
            <a:endParaRPr lang="en-US" sz="22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200" dirty="0">
                <a:solidFill>
                  <a:schemeClr val="tx1">
                    <a:lumMod val="95000"/>
                    <a:lumOff val="5000"/>
                  </a:schemeClr>
                </a:solidFill>
                <a:latin typeface="Broadway" pitchFamily="82" charset="0"/>
                <a:cs typeface="Tunga" pitchFamily="2" charset="0"/>
              </a:rPr>
              <a:t>Solar </a:t>
            </a:r>
            <a:r>
              <a:rPr lang="en-US" sz="2200" dirty="0" smtClean="0">
                <a:solidFill>
                  <a:schemeClr val="tx1">
                    <a:lumMod val="95000"/>
                    <a:lumOff val="5000"/>
                  </a:schemeClr>
                </a:solidFill>
                <a:latin typeface="Broadway" pitchFamily="82" charset="0"/>
                <a:cs typeface="Tunga" pitchFamily="2" charset="0"/>
              </a:rPr>
              <a:t>System</a:t>
            </a:r>
          </a:p>
          <a:p>
            <a:pPr marL="342900" indent="-342900">
              <a:spcBef>
                <a:spcPct val="20000"/>
              </a:spcBef>
              <a:buFontTx/>
              <a:buChar char="•"/>
            </a:pPr>
            <a:endParaRPr lang="en-US" sz="2200" dirty="0">
              <a:solidFill>
                <a:schemeClr val="tx1">
                  <a:lumMod val="95000"/>
                  <a:lumOff val="5000"/>
                </a:schemeClr>
              </a:solidFill>
              <a:latin typeface="Broadway" pitchFamily="82" charset="0"/>
              <a:cs typeface="Tunga" pitchFamily="2" charset="0"/>
            </a:endParaRPr>
          </a:p>
          <a:p>
            <a:pPr>
              <a:spcBef>
                <a:spcPct val="20000"/>
              </a:spcBef>
            </a:pPr>
            <a:r>
              <a:rPr lang="en-US" sz="2200" dirty="0" smtClean="0">
                <a:solidFill>
                  <a:schemeClr val="tx1">
                    <a:lumMod val="95000"/>
                    <a:lumOff val="5000"/>
                  </a:schemeClr>
                </a:solidFill>
                <a:latin typeface="Broadway" pitchFamily="82" charset="0"/>
                <a:cs typeface="Tunga" pitchFamily="2" charset="0"/>
              </a:rPr>
              <a:t>Last year I used a musical opera to culminate our Solar System unit.  You can look forward to at least 3 musical plays this year.  If you have a helpful talent you’d like to share please let me know!</a:t>
            </a:r>
            <a:endParaRPr lang="en-US" sz="2200" dirty="0">
              <a:solidFill>
                <a:schemeClr val="tx1">
                  <a:lumMod val="95000"/>
                  <a:lumOff val="5000"/>
                </a:schemeClr>
              </a:solidFill>
              <a:latin typeface="Broadway" pitchFamily="82" charset="0"/>
              <a:cs typeface="Tunga" pitchFamily="2" charset="0"/>
            </a:endParaRPr>
          </a:p>
        </p:txBody>
      </p:sp>
    </p:spTree>
    <p:extLst>
      <p:ext uri="{BB962C8B-B14F-4D97-AF65-F5344CB8AC3E}">
        <p14:creationId xmlns:p14="http://schemas.microsoft.com/office/powerpoint/2010/main" val="394704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443207" y="638952"/>
            <a:ext cx="4800600" cy="461665"/>
          </a:xfrm>
          <a:prstGeom prst="rect">
            <a:avLst/>
          </a:prstGeom>
          <a:noFill/>
        </p:spPr>
        <p:txBody>
          <a:bodyPr wrap="square" rtlCol="0">
            <a:spAutoFit/>
          </a:bodyPr>
          <a:lstStyle/>
          <a:p>
            <a:pPr algn="ctr"/>
            <a:r>
              <a:rPr lang="en-US" sz="2400" b="1" dirty="0" smtClean="0">
                <a:latin typeface="Broadway" pitchFamily="82" charset="0"/>
              </a:rPr>
              <a:t>Act </a:t>
            </a:r>
            <a:r>
              <a:rPr lang="en-US" sz="2400" b="1" dirty="0">
                <a:latin typeface="Broadway" pitchFamily="82" charset="0"/>
              </a:rPr>
              <a:t>6</a:t>
            </a:r>
            <a:r>
              <a:rPr lang="en-US" sz="2400" b="1" dirty="0" smtClean="0">
                <a:latin typeface="Broadway" pitchFamily="82" charset="0"/>
              </a:rPr>
              <a:t>: Social Studies</a:t>
            </a:r>
            <a:endParaRPr lang="en-US" sz="2400" b="1" dirty="0">
              <a:latin typeface="Broadway" pitchFamily="82" charset="0"/>
            </a:endParaRPr>
          </a:p>
        </p:txBody>
      </p:sp>
      <p:sp>
        <p:nvSpPr>
          <p:cNvPr id="6" name="TextBox 5"/>
          <p:cNvSpPr txBox="1"/>
          <p:nvPr/>
        </p:nvSpPr>
        <p:spPr>
          <a:xfrm>
            <a:off x="3443207" y="1676400"/>
            <a:ext cx="5438612" cy="5890843"/>
          </a:xfrm>
          <a:prstGeom prst="rect">
            <a:avLst/>
          </a:prstGeom>
          <a:noFill/>
        </p:spPr>
        <p:txBody>
          <a:bodyPr wrap="square" rtlCol="0">
            <a:spAutoFit/>
          </a:bodyPr>
          <a:lstStyle/>
          <a:p>
            <a:pPr marL="342900" indent="-342900">
              <a:spcBef>
                <a:spcPct val="20000"/>
              </a:spcBef>
              <a:buFontTx/>
              <a:buChar char="•"/>
            </a:pPr>
            <a:r>
              <a:rPr lang="en-US" sz="2400" dirty="0" smtClean="0">
                <a:solidFill>
                  <a:schemeClr val="tx1">
                    <a:lumMod val="95000"/>
                    <a:lumOff val="5000"/>
                  </a:schemeClr>
                </a:solidFill>
                <a:latin typeface="Broadway" pitchFamily="82" charset="0"/>
                <a:cs typeface="Tunga" pitchFamily="2" charset="0"/>
              </a:rPr>
              <a:t>Massachusetts</a:t>
            </a:r>
          </a:p>
          <a:p>
            <a:pPr marL="342900" indent="-342900">
              <a:spcBef>
                <a:spcPct val="20000"/>
              </a:spcBef>
              <a:buFontTx/>
              <a:buChar char="•"/>
            </a:pPr>
            <a:r>
              <a:rPr lang="en-US" sz="2400" dirty="0" smtClean="0">
                <a:solidFill>
                  <a:schemeClr val="tx1">
                    <a:lumMod val="95000"/>
                    <a:lumOff val="5000"/>
                  </a:schemeClr>
                </a:solidFill>
                <a:latin typeface="Broadway" pitchFamily="82" charset="0"/>
                <a:cs typeface="Tunga" pitchFamily="2" charset="0"/>
              </a:rPr>
              <a:t>Local </a:t>
            </a:r>
            <a:r>
              <a:rPr lang="en-US" sz="2400" dirty="0">
                <a:solidFill>
                  <a:schemeClr val="tx1">
                    <a:lumMod val="95000"/>
                    <a:lumOff val="5000"/>
                  </a:schemeClr>
                </a:solidFill>
                <a:latin typeface="Broadway" pitchFamily="82" charset="0"/>
                <a:cs typeface="Tunga" pitchFamily="2" charset="0"/>
              </a:rPr>
              <a:t>and State Geography</a:t>
            </a: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Pilgrims, </a:t>
            </a:r>
            <a:r>
              <a:rPr lang="en-US" sz="2400" dirty="0" err="1">
                <a:solidFill>
                  <a:schemeClr val="tx1">
                    <a:lumMod val="95000"/>
                    <a:lumOff val="5000"/>
                  </a:schemeClr>
                </a:solidFill>
                <a:latin typeface="Broadway" pitchFamily="82" charset="0"/>
                <a:cs typeface="Tunga" pitchFamily="2" charset="0"/>
              </a:rPr>
              <a:t>Wampanoags</a:t>
            </a:r>
            <a:r>
              <a:rPr lang="en-US" sz="2400" dirty="0">
                <a:solidFill>
                  <a:schemeClr val="tx1">
                    <a:lumMod val="95000"/>
                    <a:lumOff val="5000"/>
                  </a:schemeClr>
                </a:solidFill>
                <a:latin typeface="Broadway" pitchFamily="82" charset="0"/>
                <a:cs typeface="Tunga" pitchFamily="2" charset="0"/>
              </a:rPr>
              <a:t>, Puritans</a:t>
            </a: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Biographies</a:t>
            </a: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American </a:t>
            </a:r>
            <a:r>
              <a:rPr lang="en-US" sz="2400" dirty="0" smtClean="0">
                <a:solidFill>
                  <a:schemeClr val="tx1">
                    <a:lumMod val="95000"/>
                    <a:lumOff val="5000"/>
                  </a:schemeClr>
                </a:solidFill>
                <a:latin typeface="Broadway" pitchFamily="82" charset="0"/>
                <a:cs typeface="Tunga" pitchFamily="2" charset="0"/>
              </a:rPr>
              <a:t>Revolution</a:t>
            </a:r>
          </a:p>
          <a:p>
            <a:pPr marL="342900" indent="-342900">
              <a:spcBef>
                <a:spcPct val="20000"/>
              </a:spcBef>
              <a:buFontTx/>
              <a:buChar char="•"/>
            </a:pPr>
            <a:endParaRPr lang="en-US" sz="800" dirty="0">
              <a:solidFill>
                <a:schemeClr val="tx1">
                  <a:lumMod val="95000"/>
                  <a:lumOff val="5000"/>
                </a:schemeClr>
              </a:solidFill>
              <a:latin typeface="Broadway" pitchFamily="82" charset="0"/>
              <a:cs typeface="Tunga" pitchFamily="2" charset="0"/>
            </a:endParaRPr>
          </a:p>
          <a:p>
            <a:pPr>
              <a:spcBef>
                <a:spcPct val="20000"/>
              </a:spcBef>
            </a:pPr>
            <a:r>
              <a:rPr lang="en-US" sz="2400" dirty="0" smtClean="0">
                <a:solidFill>
                  <a:schemeClr val="tx1">
                    <a:lumMod val="95000"/>
                    <a:lumOff val="5000"/>
                  </a:schemeClr>
                </a:solidFill>
                <a:latin typeface="Broadway" pitchFamily="82" charset="0"/>
                <a:cs typeface="Tunga" pitchFamily="2" charset="0"/>
              </a:rPr>
              <a:t>The third grade field trip to </a:t>
            </a:r>
            <a:r>
              <a:rPr lang="en-US" sz="2400" dirty="0" err="1" smtClean="0">
                <a:solidFill>
                  <a:schemeClr val="tx1">
                    <a:lumMod val="95000"/>
                    <a:lumOff val="5000"/>
                  </a:schemeClr>
                </a:solidFill>
                <a:latin typeface="Broadway" pitchFamily="82" charset="0"/>
                <a:cs typeface="Tunga" pitchFamily="2" charset="0"/>
              </a:rPr>
              <a:t>Plimoth</a:t>
            </a:r>
            <a:r>
              <a:rPr lang="en-US" sz="2400" dirty="0" smtClean="0">
                <a:solidFill>
                  <a:schemeClr val="tx1">
                    <a:lumMod val="95000"/>
                    <a:lumOff val="5000"/>
                  </a:schemeClr>
                </a:solidFill>
                <a:latin typeface="Broadway" pitchFamily="82" charset="0"/>
                <a:cs typeface="Tunga" pitchFamily="2" charset="0"/>
              </a:rPr>
              <a:t> Plantation and the Mayflower II as well as a Trolley Ride around historic Mendon help to solidify student learning.</a:t>
            </a:r>
          </a:p>
          <a:p>
            <a:pPr marL="342900" indent="-342900">
              <a:spcBef>
                <a:spcPct val="20000"/>
              </a:spcBef>
              <a:buFontTx/>
              <a:buChar char="•"/>
            </a:pPr>
            <a:endParaRPr lang="en-US" sz="24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endParaRPr lang="en-US" sz="2200" dirty="0">
              <a:solidFill>
                <a:schemeClr val="tx1">
                  <a:lumMod val="95000"/>
                  <a:lumOff val="5000"/>
                </a:schemeClr>
              </a:solidFill>
              <a:latin typeface="Broadway" pitchFamily="82" charset="0"/>
              <a:cs typeface="Tunga" pitchFamily="2" charset="0"/>
            </a:endParaRPr>
          </a:p>
        </p:txBody>
      </p:sp>
    </p:spTree>
    <p:extLst>
      <p:ext uri="{BB962C8B-B14F-4D97-AF65-F5344CB8AC3E}">
        <p14:creationId xmlns:p14="http://schemas.microsoft.com/office/powerpoint/2010/main" val="1402126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57586"/>
            <a:ext cx="6400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276600" y="914400"/>
            <a:ext cx="4800600" cy="461665"/>
          </a:xfrm>
          <a:prstGeom prst="rect">
            <a:avLst/>
          </a:prstGeom>
          <a:noFill/>
        </p:spPr>
        <p:txBody>
          <a:bodyPr wrap="square" rtlCol="0">
            <a:spAutoFit/>
          </a:bodyPr>
          <a:lstStyle/>
          <a:p>
            <a:pPr algn="ctr"/>
            <a:r>
              <a:rPr lang="en-US" sz="2400" b="1" dirty="0" smtClean="0">
                <a:latin typeface="Broadway" pitchFamily="82" charset="0"/>
              </a:rPr>
              <a:t>Act 7:  MA Project</a:t>
            </a:r>
            <a:endParaRPr lang="en-US" sz="2400" b="1" dirty="0">
              <a:latin typeface="Broadway" pitchFamily="82" charset="0"/>
            </a:endParaRPr>
          </a:p>
        </p:txBody>
      </p:sp>
      <p:sp>
        <p:nvSpPr>
          <p:cNvPr id="6" name="TextBox 5"/>
          <p:cNvSpPr txBox="1"/>
          <p:nvPr/>
        </p:nvSpPr>
        <p:spPr>
          <a:xfrm>
            <a:off x="3443207" y="1828800"/>
            <a:ext cx="5438612" cy="3564053"/>
          </a:xfrm>
          <a:prstGeom prst="rect">
            <a:avLst/>
          </a:prstGeom>
          <a:noFill/>
        </p:spPr>
        <p:txBody>
          <a:bodyPr wrap="square" rtlCol="0">
            <a:spAutoFit/>
          </a:bodyPr>
          <a:lstStyle/>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Due June </a:t>
            </a:r>
            <a:r>
              <a:rPr lang="en-US" sz="2400" dirty="0" smtClean="0">
                <a:solidFill>
                  <a:schemeClr val="tx1">
                    <a:lumMod val="95000"/>
                    <a:lumOff val="5000"/>
                  </a:schemeClr>
                </a:solidFill>
                <a:latin typeface="Broadway" pitchFamily="82" charset="0"/>
                <a:cs typeface="Tunga" pitchFamily="2" charset="0"/>
              </a:rPr>
              <a:t>3, </a:t>
            </a:r>
            <a:r>
              <a:rPr lang="en-US" sz="2400" dirty="0" smtClean="0">
                <a:solidFill>
                  <a:schemeClr val="tx1">
                    <a:lumMod val="95000"/>
                    <a:lumOff val="5000"/>
                  </a:schemeClr>
                </a:solidFill>
                <a:latin typeface="Broadway" pitchFamily="82" charset="0"/>
                <a:cs typeface="Tunga" pitchFamily="2" charset="0"/>
              </a:rPr>
              <a:t>2013</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Start gathering </a:t>
            </a:r>
            <a:r>
              <a:rPr lang="en-US" sz="2400" dirty="0" smtClean="0">
                <a:solidFill>
                  <a:schemeClr val="tx1">
                    <a:lumMod val="95000"/>
                    <a:lumOff val="5000"/>
                  </a:schemeClr>
                </a:solidFill>
                <a:latin typeface="Broadway" pitchFamily="82" charset="0"/>
                <a:cs typeface="Tunga" pitchFamily="2" charset="0"/>
              </a:rPr>
              <a:t>items</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Keep project materials in a central </a:t>
            </a:r>
            <a:r>
              <a:rPr lang="en-US" sz="2400" dirty="0" smtClean="0">
                <a:solidFill>
                  <a:schemeClr val="tx1">
                    <a:lumMod val="95000"/>
                    <a:lumOff val="5000"/>
                  </a:schemeClr>
                </a:solidFill>
                <a:latin typeface="Broadway" pitchFamily="82" charset="0"/>
                <a:cs typeface="Tunga" pitchFamily="2" charset="0"/>
              </a:rPr>
              <a:t>location</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Please do not do the project for your child</a:t>
            </a:r>
            <a:r>
              <a:rPr lang="en-US" sz="2400" dirty="0" smtClean="0">
                <a:solidFill>
                  <a:schemeClr val="tx1">
                    <a:lumMod val="95000"/>
                    <a:lumOff val="5000"/>
                  </a:schemeClr>
                </a:solidFill>
                <a:latin typeface="Broadway" pitchFamily="82" charset="0"/>
                <a:cs typeface="Tunga" pitchFamily="2" charset="0"/>
              </a:rPr>
              <a:t>.</a:t>
            </a:r>
          </a:p>
          <a:p>
            <a:pPr>
              <a:spcBef>
                <a:spcPct val="20000"/>
              </a:spcBef>
            </a:pPr>
            <a:endParaRPr lang="en-US" sz="800" dirty="0">
              <a:solidFill>
                <a:schemeClr val="tx1">
                  <a:lumMod val="95000"/>
                  <a:lumOff val="5000"/>
                </a:schemeClr>
              </a:solidFill>
              <a:latin typeface="Broadway" pitchFamily="82" charset="0"/>
              <a:cs typeface="Tunga" pitchFamily="2" charset="0"/>
            </a:endParaRPr>
          </a:p>
          <a:p>
            <a:pPr marL="342900" indent="-342900">
              <a:spcBef>
                <a:spcPct val="20000"/>
              </a:spcBef>
              <a:buFontTx/>
              <a:buChar char="•"/>
            </a:pPr>
            <a:r>
              <a:rPr lang="en-US" sz="2400" dirty="0">
                <a:solidFill>
                  <a:schemeClr val="tx1">
                    <a:lumMod val="95000"/>
                    <a:lumOff val="5000"/>
                  </a:schemeClr>
                </a:solidFill>
                <a:latin typeface="Broadway" pitchFamily="82" charset="0"/>
                <a:cs typeface="Tunga" pitchFamily="2" charset="0"/>
              </a:rPr>
              <a:t>Try to have fun with it!</a:t>
            </a:r>
          </a:p>
        </p:txBody>
      </p:sp>
    </p:spTree>
    <p:extLst>
      <p:ext uri="{BB962C8B-B14F-4D97-AF65-F5344CB8AC3E}">
        <p14:creationId xmlns:p14="http://schemas.microsoft.com/office/powerpoint/2010/main" val="2615888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766</Words>
  <Application>Microsoft Office PowerPoint</Application>
  <PresentationFormat>On-screen Show (4:3)</PresentationFormat>
  <Paragraphs>124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Brigham</dc:creator>
  <cp:lastModifiedBy>Brigham</cp:lastModifiedBy>
  <cp:revision>23</cp:revision>
  <dcterms:created xsi:type="dcterms:W3CDTF">2012-09-18T00:32:23Z</dcterms:created>
  <dcterms:modified xsi:type="dcterms:W3CDTF">2012-09-18T02:04:22Z</dcterms:modified>
</cp:coreProperties>
</file>